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7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8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19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20.xml" ContentType="application/vnd.openxmlformats-officedocument.presentationml.tags+xml"/>
  <Override PartName="/ppt/notesSlides/notesSlide45.xml" ContentType="application/vnd.openxmlformats-officedocument.presentationml.notesSlide+xml"/>
  <Override PartName="/ppt/tags/tag21.xml" ContentType="application/vnd.openxmlformats-officedocument.presentationml.tags+xml"/>
  <Override PartName="/ppt/notesSlides/notesSlide46.xml" ContentType="application/vnd.openxmlformats-officedocument.presentationml.notesSlide+xml"/>
  <Override PartName="/ppt/tags/tag22.xml" ContentType="application/vnd.openxmlformats-officedocument.presentationml.tags+xml"/>
  <Override PartName="/ppt/notesSlides/notesSlide47.xml" ContentType="application/vnd.openxmlformats-officedocument.presentationml.notesSlide+xml"/>
  <Override PartName="/ppt/tags/tag23.xml" ContentType="application/vnd.openxmlformats-officedocument.presentationml.tags+xml"/>
  <Override PartName="/ppt/notesSlides/notesSlide48.xml" ContentType="application/vnd.openxmlformats-officedocument.presentationml.notesSlide+xml"/>
  <Override PartName="/ppt/tags/tag24.xml" ContentType="application/vnd.openxmlformats-officedocument.presentationml.tags+xml"/>
  <Override PartName="/ppt/notesSlides/notesSlide49.xml" ContentType="application/vnd.openxmlformats-officedocument.presentationml.notesSlide+xml"/>
  <Override PartName="/ppt/tags/tag25.xml" ContentType="application/vnd.openxmlformats-officedocument.presentationml.tags+xml"/>
  <Override PartName="/ppt/notesSlides/notesSlide50.xml" ContentType="application/vnd.openxmlformats-officedocument.presentationml.notesSlide+xml"/>
  <Override PartName="/ppt/tags/tag26.xml" ContentType="application/vnd.openxmlformats-officedocument.presentationml.tags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55"/>
  </p:notesMasterIdLst>
  <p:sldIdLst>
    <p:sldId id="513" r:id="rId2"/>
    <p:sldId id="730" r:id="rId3"/>
    <p:sldId id="1070" r:id="rId4"/>
    <p:sldId id="1095" r:id="rId5"/>
    <p:sldId id="1053" r:id="rId6"/>
    <p:sldId id="1096" r:id="rId7"/>
    <p:sldId id="763" r:id="rId8"/>
    <p:sldId id="883" r:id="rId9"/>
    <p:sldId id="1052" r:id="rId10"/>
    <p:sldId id="1069" r:id="rId11"/>
    <p:sldId id="876" r:id="rId12"/>
    <p:sldId id="860" r:id="rId13"/>
    <p:sldId id="759" r:id="rId14"/>
    <p:sldId id="1054" r:id="rId15"/>
    <p:sldId id="1055" r:id="rId16"/>
    <p:sldId id="1056" r:id="rId17"/>
    <p:sldId id="1057" r:id="rId18"/>
    <p:sldId id="1058" r:id="rId19"/>
    <p:sldId id="1059" r:id="rId20"/>
    <p:sldId id="1060" r:id="rId21"/>
    <p:sldId id="1061" r:id="rId22"/>
    <p:sldId id="1062" r:id="rId23"/>
    <p:sldId id="1063" r:id="rId24"/>
    <p:sldId id="1064" r:id="rId25"/>
    <p:sldId id="1065" r:id="rId26"/>
    <p:sldId id="1066" r:id="rId27"/>
    <p:sldId id="1067" r:id="rId28"/>
    <p:sldId id="1068" r:id="rId29"/>
    <p:sldId id="1071" r:id="rId30"/>
    <p:sldId id="1072" r:id="rId31"/>
    <p:sldId id="1073" r:id="rId32"/>
    <p:sldId id="1074" r:id="rId33"/>
    <p:sldId id="1077" r:id="rId34"/>
    <p:sldId id="1078" r:id="rId35"/>
    <p:sldId id="1079" r:id="rId36"/>
    <p:sldId id="1080" r:id="rId37"/>
    <p:sldId id="1081" r:id="rId38"/>
    <p:sldId id="1082" r:id="rId39"/>
    <p:sldId id="1083" r:id="rId40"/>
    <p:sldId id="1084" r:id="rId41"/>
    <p:sldId id="1085" r:id="rId42"/>
    <p:sldId id="1086" r:id="rId43"/>
    <p:sldId id="1087" r:id="rId44"/>
    <p:sldId id="1088" r:id="rId45"/>
    <p:sldId id="1090" r:id="rId46"/>
    <p:sldId id="1091" r:id="rId47"/>
    <p:sldId id="957" r:id="rId48"/>
    <p:sldId id="1097" r:id="rId49"/>
    <p:sldId id="1092" r:id="rId50"/>
    <p:sldId id="958" r:id="rId51"/>
    <p:sldId id="1089" r:id="rId52"/>
    <p:sldId id="874" r:id="rId53"/>
    <p:sldId id="291" r:id="rId54"/>
  </p:sldIdLst>
  <p:sldSz cx="9144000" cy="5143500" type="screen16x9"/>
  <p:notesSz cx="6858000" cy="9144000"/>
  <p:custDataLst>
    <p:tags r:id="rId56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  <p:cmAuthor id="3" name="Sue Livingston -X (suliving - UNICON INC at Cisco)" initials="SL-(-UIaC" lastIdx="29" clrIdx="3">
    <p:extLst>
      <p:ext uri="{19B8F6BF-5375-455C-9EA6-DF929625EA0E}">
        <p15:presenceInfo xmlns:p15="http://schemas.microsoft.com/office/powerpoint/2012/main" userId="S::suliving@cisco.com::dc701d48-dd51-411a-9041-b7f1328f1486" providerId="AD"/>
      </p:ext>
    </p:extLst>
  </p:cmAuthor>
  <p:cmAuthor id="4" name="jagibbon" initials="jmg" lastIdx="8" clrIdx="4">
    <p:extLst>
      <p:ext uri="{19B8F6BF-5375-455C-9EA6-DF929625EA0E}">
        <p15:presenceInfo xmlns:p15="http://schemas.microsoft.com/office/powerpoint/2012/main" userId="jagibb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E8FB"/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77285" autoAdjust="0"/>
  </p:normalViewPr>
  <p:slideViewPr>
    <p:cSldViewPr snapToGrid="0" showGuides="1">
      <p:cViewPr varScale="1">
        <p:scale>
          <a:sx n="106" d="100"/>
          <a:sy n="106" d="100"/>
        </p:scale>
        <p:origin x="1356" y="84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2267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FontTx/>
              <a:buNone/>
            </a:pPr>
            <a:r>
              <a:rPr lang="pt-BR" b="0"/>
              <a:t>Programa da Cisco Networking Academy</a:t>
            </a:r>
          </a:p>
          <a:p>
            <a:pPr rtl="0">
              <a:buFontTx/>
              <a:buNone/>
            </a:pPr>
            <a:r>
              <a:rPr lang="pt-BR" b="0" baseline="0"/>
              <a:t>Introdução às redes v</a:t>
            </a:r>
            <a:r>
              <a:rPr lang="pt-BR" b="0"/>
              <a:t>7.0 (ITN)</a:t>
            </a:r>
          </a:p>
          <a:p>
            <a:pPr rtl="0">
              <a:buFontTx/>
              <a:buNone/>
            </a:pPr>
            <a:r>
              <a:rPr lang="pt-BR" b="0"/>
              <a:t>Módulo 4: Camada Física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7C839C26-801B-42B6-A101-60F37FE2B0A8}" type="slidenum">
              <a:rPr sz="800" b="0">
                <a:solidFill>
                  <a:prstClr val="black"/>
                </a:solidFill>
              </a:rPr>
              <a:pPr algn="r"/>
              <a:t>12</a:t>
            </a:fld>
            <a:endParaRPr sz="800" b="0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buFontTx/>
              <a:buNone/>
            </a:pPr>
            <a:r>
              <a:rPr lang="pt-BR"/>
              <a:t>4 - Camada física</a:t>
            </a:r>
          </a:p>
          <a:p>
            <a:pPr rtl="0">
              <a:buFontTx/>
              <a:buNone/>
            </a:pPr>
            <a:r>
              <a:rPr lang="pt-BR"/>
              <a:t>4.0.2 - O que vou aprender neste módulo?</a:t>
            </a:r>
          </a:p>
        </p:txBody>
      </p:sp>
    </p:spTree>
    <p:extLst>
      <p:ext uri="{BB962C8B-B14F-4D97-AF65-F5344CB8AC3E}">
        <p14:creationId xmlns:p14="http://schemas.microsoft.com/office/powerpoint/2010/main" val="1734445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4.1 – Propósito da camada física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4.1 – Propósito da camada física</a:t>
            </a:r>
          </a:p>
          <a:p>
            <a:pPr rtl="0"/>
            <a:r>
              <a:rPr lang="pt-BR"/>
              <a:t>4.1.1 - A conexão física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2312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4.1 – Propósito da camada física</a:t>
            </a:r>
          </a:p>
          <a:p>
            <a:pPr rtl="0"/>
            <a:r>
              <a:rPr lang="pt-BR"/>
              <a:t>4.1.2 - A camada Física</a:t>
            </a:r>
          </a:p>
          <a:p>
            <a:pPr rtl="0"/>
            <a:r>
              <a:rPr lang="pt-BR"/>
              <a:t>4.1.3 — Verificar a sua Compreensão — Finalidade da Camada Física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6435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4.2 Características da camada física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3291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4.2 – Características da camada física</a:t>
            </a:r>
          </a:p>
          <a:p>
            <a:pPr rtl="0"/>
            <a:r>
              <a:rPr lang="pt-BR"/>
              <a:t>4.2.1 – Padrões da camada física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2125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4.2 – Características da camada física</a:t>
            </a:r>
          </a:p>
          <a:p>
            <a:pPr rtl="0"/>
            <a:r>
              <a:rPr lang="pt-BR"/>
              <a:t>4.2.2 - Componentes físicos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3039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4.2 – Características da camada física</a:t>
            </a:r>
          </a:p>
          <a:p>
            <a:pPr rtl="0"/>
            <a:r>
              <a:rPr lang="pt-BR"/>
              <a:t>4.2.3 — Codificação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6994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4.2 – Características da camada física</a:t>
            </a:r>
          </a:p>
          <a:p>
            <a:pPr rtl="0"/>
            <a:r>
              <a:rPr lang="pt-BR"/>
              <a:t>4.2.4 - Sinalização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3318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4.2 – Características da camada física</a:t>
            </a:r>
          </a:p>
          <a:p>
            <a:pPr rtl="0"/>
            <a:r>
              <a:rPr lang="pt-BR"/>
              <a:t>4.2.5 - Largura de banda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5062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7C839C26-801B-42B6-A101-60F37FE2B0A8}" type="slidenum">
              <a:rPr sz="800" b="0"/>
              <a:pPr algn="r"/>
              <a:t>2</a:t>
            </a:fld>
            <a:endParaRPr sz="800" b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771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4.2 – Características da camada física</a:t>
            </a:r>
          </a:p>
          <a:p>
            <a:pPr rtl="0"/>
            <a:r>
              <a:rPr lang="pt-BR"/>
              <a:t>4.2.6 — Terminologia de largura de banda</a:t>
            </a:r>
          </a:p>
          <a:p>
            <a:pPr rtl="0"/>
            <a:r>
              <a:rPr lang="pt-BR"/>
              <a:t>4.2.7 Verifique seu entendimento — Características da camada física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4789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4.3 Cabeamento de cobre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7755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4.3 Cabeamento de cobre</a:t>
            </a:r>
          </a:p>
          <a:p>
            <a:pPr rtl="0"/>
            <a:r>
              <a:rPr lang="pt-BR"/>
              <a:t>4.3.1 Características do Cabeamento de Cobre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5570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4.3 Cabeamento de cobre</a:t>
            </a:r>
          </a:p>
          <a:p>
            <a:pPr rtl="0"/>
            <a:r>
              <a:rPr lang="pt-BR"/>
              <a:t>4.3.2 — Tipos de Cabeamento de Cobre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1002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4.3 Cabeamento de cobre</a:t>
            </a:r>
          </a:p>
          <a:p>
            <a:pPr rtl="0"/>
            <a:r>
              <a:rPr lang="pt-BR"/>
              <a:t>4.3.3 - Par trançado não blindado (UTP)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2882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4.3 Cabeamento de cobre</a:t>
            </a:r>
          </a:p>
          <a:p>
            <a:pPr rtl="0"/>
            <a:r>
              <a:rPr lang="pt-BR"/>
              <a:t>4.3.4 — Par Trançado Blindado (STP)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1197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4.3 Cabeamento de cobre</a:t>
            </a:r>
          </a:p>
          <a:p>
            <a:pPr rtl="0"/>
            <a:r>
              <a:rPr lang="pt-BR"/>
              <a:t>4.3. - Cabo coaxial</a:t>
            </a:r>
          </a:p>
          <a:p>
            <a:pPr rtl="0"/>
            <a:r>
              <a:rPr lang="pt-BR"/>
              <a:t>4.3.6 Verifique o seu entendimento — Cabeamento de cobre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8275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4.4 - Cabeamento UTP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55192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4.4 - Cabeamento UTP</a:t>
            </a:r>
          </a:p>
          <a:p>
            <a:pPr rtl="0"/>
            <a:r>
              <a:rPr lang="pt-BR"/>
              <a:t>4.4.1 – Propriedades do cabeamento UTP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78725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4.4 - Cabeamento UTP</a:t>
            </a:r>
          </a:p>
          <a:p>
            <a:pPr rtl="0"/>
            <a:r>
              <a:rPr lang="pt-BR"/>
              <a:t>4.4.2 - Padrões e conectores de cabeamento UTP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4731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ACE20BE7-F2F3-4E26-9454-50B18F790A4E}" type="slidenum">
              <a:rPr sz="800" b="0">
                <a:ea typeface="ＭＳ Ｐゴシック" pitchFamily="34" charset="-128"/>
              </a:rPr>
              <a:pPr algn="r"/>
              <a:t>5</a:t>
            </a:fld>
            <a:endParaRPr sz="800" b="0">
              <a:ea typeface="ＭＳ Ｐゴシック" pitchFamily="34" charset="-128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0274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4.4 - Cabeamento UTP</a:t>
            </a:r>
          </a:p>
          <a:p>
            <a:pPr rtl="0"/>
            <a:r>
              <a:rPr lang="pt-BR"/>
              <a:t>4.4.2 — Padrões e conectores de cabeamento UTP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00367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4.4 - Cabeamento UTP</a:t>
            </a:r>
          </a:p>
          <a:p>
            <a:pPr rtl="0"/>
            <a:r>
              <a:rPr lang="pt-BR"/>
              <a:t>4.4.3 — Cabos UTP retos e cruzados</a:t>
            </a:r>
          </a:p>
          <a:p>
            <a:pPr rtl="0"/>
            <a:r>
              <a:rPr lang="pt-BR"/>
              <a:t>4.4.4 - Atividade - Pinagem de cabos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20748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4.5 - Cabeamento de fibra óptica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09606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4.5 – Cabeamento de fibra ótica</a:t>
            </a:r>
          </a:p>
          <a:p>
            <a:pPr rtl="0"/>
            <a:r>
              <a:rPr lang="pt-BR"/>
              <a:t>4.5.1 - Propriedades do Cabeamento de Fibra Óptica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009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4.5 – Cabeamento de fibra ótica</a:t>
            </a:r>
          </a:p>
          <a:p>
            <a:pPr rtl="0"/>
            <a:r>
              <a:rPr lang="pt-BR"/>
              <a:t>4.5.2 - Tipos de Fibra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82842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4.5 – Cabeamento de fibra ótica</a:t>
            </a:r>
          </a:p>
          <a:p>
            <a:pPr rtl="0"/>
            <a:r>
              <a:rPr lang="pt-BR"/>
              <a:t>4.5.3 - Uso de cabeamento de fibra óptica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6482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4.5 – Cabeamento de fibra ótica</a:t>
            </a:r>
          </a:p>
          <a:p>
            <a:pPr rtl="0"/>
            <a:r>
              <a:rPr lang="pt-BR"/>
              <a:t>4.5.4 – Conectores de fibra óptica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5540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4.5 – Cabeamento de fibra ótica</a:t>
            </a:r>
          </a:p>
          <a:p>
            <a:pPr rtl="0"/>
            <a:r>
              <a:rPr lang="pt-BR"/>
              <a:t>4.5.5 - Cabos de remendo da fibra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34007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dirty="0"/>
              <a:t>4 - Camada física</a:t>
            </a:r>
          </a:p>
          <a:p>
            <a:pPr rtl="0"/>
            <a:r>
              <a:rPr lang="pt-BR" dirty="0"/>
              <a:t>4.5 – Cabeamento de fibra ótica</a:t>
            </a:r>
          </a:p>
          <a:p>
            <a:pPr rtl="0"/>
            <a:r>
              <a:rPr lang="pt-BR" dirty="0"/>
              <a:t>4.2.3.6 – Fibra versus cobre</a:t>
            </a:r>
          </a:p>
          <a:p>
            <a:pPr rtl="0"/>
            <a:r>
              <a:rPr lang="pt-BR" dirty="0"/>
              <a:t>4.5.7 — Verifique seu entendimento — Cabeamento de fibra óptica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96723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4.6 - Mídia Sem Fio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9007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017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E20BE7-F2F3-4E26-9454-50B18F790A4E}" type="slidenum">
              <a:rPr kumimoji="0" sz="8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pPr marL="0" marR="0" lvl="0" indent="0" algn="r" defTabSz="9017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7717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4.6 - Mídia Sem Fio</a:t>
            </a:r>
          </a:p>
          <a:p>
            <a:pPr rtl="0"/>
            <a:r>
              <a:rPr lang="pt-BR"/>
              <a:t>4.6.1 – Propriedades do meio físico sem fio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29707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4.6 - Mídia Sem Fio</a:t>
            </a:r>
          </a:p>
          <a:p>
            <a:pPr rtl="0"/>
            <a:r>
              <a:rPr lang="pt-BR"/>
              <a:t>4.6.2 – Tipos de meio físico sem fio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2334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4.6 - Mídia Sem Fio</a:t>
            </a:r>
          </a:p>
          <a:p>
            <a:pPr rtl="0"/>
            <a:r>
              <a:rPr lang="pt-BR"/>
              <a:t>4.6.4 - LAN sem fio</a:t>
            </a:r>
          </a:p>
          <a:p>
            <a:pPr rtl="0"/>
            <a:r>
              <a:rPr lang="pt-BR"/>
              <a:t>4.6.4 — Verifique o seu entendimento — Mídia sem fio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11931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4.6 - Mídia Sem Fio</a:t>
            </a:r>
          </a:p>
          <a:p>
            <a:pPr rtl="0"/>
            <a:r>
              <a:rPr lang="pt-BR"/>
              <a:t>4.6.5 - Packet Tracer - Conecte uma LAN com e sem fio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84567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4.6 - Mídia Sem Fio</a:t>
            </a:r>
          </a:p>
          <a:p>
            <a:pPr rtl="0"/>
            <a:r>
              <a:rPr lang="pt-BR"/>
              <a:t>4.6.6 - Laboratório - Exibir informações de NIC com e sem fio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14570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4.7 - Módulo Prática e Quiz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71436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882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267211-205D-47E8-9F29-7E4C01D43DC3}" type="slidenum">
              <a:rPr kumimoji="0" sz="8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r" defTabSz="8826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sz="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4.7 - Módulo Prática e Quiz</a:t>
            </a:r>
          </a:p>
          <a:p>
            <a:pPr rtl="0"/>
            <a:r>
              <a:rPr lang="pt-BR"/>
              <a:t>4.7.1 – Packet Tracer - Modo Físico</a:t>
            </a:r>
          </a:p>
        </p:txBody>
      </p:sp>
    </p:spTree>
    <p:extLst>
      <p:ext uri="{BB962C8B-B14F-4D97-AF65-F5344CB8AC3E}">
        <p14:creationId xmlns:p14="http://schemas.microsoft.com/office/powerpoint/2010/main" val="9050904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/>
              <a:t>49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4.7 - Módulo Prática e Quiz</a:t>
            </a:r>
          </a:p>
          <a:p>
            <a:pPr rtl="0"/>
            <a:r>
              <a:rPr lang="pt-BR"/>
              <a:t>4.7.2 — Packet Tracer — Conectar a Camada Física</a:t>
            </a:r>
          </a:p>
        </p:txBody>
      </p:sp>
    </p:spTree>
    <p:extLst>
      <p:ext uri="{BB962C8B-B14F-4D97-AF65-F5344CB8AC3E}">
        <p14:creationId xmlns:p14="http://schemas.microsoft.com/office/powerpoint/2010/main" val="570636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/>
              <a:t>50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4.7 - Módulo Prática e Quiz</a:t>
            </a:r>
          </a:p>
          <a:p>
            <a:pPr rtl="0"/>
            <a:r>
              <a:rPr lang="pt-BR"/>
              <a:t>4.7.3 – O que eu aprendi neste módulo?</a:t>
            </a:r>
          </a:p>
        </p:txBody>
      </p:sp>
    </p:spTree>
    <p:extLst>
      <p:ext uri="{BB962C8B-B14F-4D97-AF65-F5344CB8AC3E}">
        <p14:creationId xmlns:p14="http://schemas.microsoft.com/office/powerpoint/2010/main" val="14768241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/>
              <a:t>51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/>
            <a:r>
              <a:rPr lang="pt-BR"/>
              <a:t>4 - Camada física</a:t>
            </a:r>
          </a:p>
          <a:p>
            <a:pPr rtl="0"/>
            <a:r>
              <a:rPr lang="pt-BR"/>
              <a:t>4.7 - Módulo Prática e Quiz</a:t>
            </a:r>
          </a:p>
          <a:p>
            <a:pPr rtl="0"/>
            <a:r>
              <a:rPr lang="pt-BR"/>
              <a:t>4.7.3 – O que eu aprendi neste módulo?</a:t>
            </a:r>
          </a:p>
        </p:txBody>
      </p:sp>
    </p:spTree>
    <p:extLst>
      <p:ext uri="{BB962C8B-B14F-4D97-AF65-F5344CB8AC3E}">
        <p14:creationId xmlns:p14="http://schemas.microsoft.com/office/powerpoint/2010/main" val="270743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0A313ED8-785B-4D16-9B17-4143385249B9}" type="slidenum">
              <a:rPr sz="800" b="0"/>
              <a:pPr algn="r"/>
              <a:t>7</a:t>
            </a:fld>
            <a:endParaRPr sz="8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74538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6C92755B-29FD-8743-9094-C0E3A734D22E}" type="slidenum">
              <a:rPr sz="800">
                <a:solidFill>
                  <a:prstClr val="black"/>
                </a:solidFill>
              </a:rPr>
              <a:pPr/>
              <a:t>52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429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1394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0A313ED8-785B-4D16-9B17-4143385249B9}" type="slidenum">
              <a:rPr sz="800" b="0"/>
              <a:pPr algn="r"/>
              <a:t>8</a:t>
            </a:fld>
            <a:endParaRPr sz="8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7924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7391C207-9349-46D5-9D89-8ADDA5014D1F}" type="slidenum">
              <a:rPr sz="800" b="0"/>
              <a:pPr algn="r"/>
              <a:t>9</a:t>
            </a:fld>
            <a:endParaRPr sz="800" b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600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7391C207-9349-46D5-9D89-8ADDA5014D1F}" type="slidenum">
              <a:rPr sz="800" b="0"/>
              <a:pPr algn="r"/>
              <a:t>10</a:t>
            </a:fld>
            <a:endParaRPr sz="800" b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4929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FontTx/>
              <a:buNone/>
            </a:pPr>
            <a:r>
              <a:rPr lang="pt-BR" b="0"/>
              <a:t>Programa da Cisco Networking Academy</a:t>
            </a:r>
          </a:p>
          <a:p>
            <a:pPr rtl="0">
              <a:buFontTx/>
              <a:buNone/>
            </a:pPr>
            <a:r>
              <a:rPr lang="pt-BR" b="0" baseline="0"/>
              <a:t>Introdução às redes v</a:t>
            </a:r>
            <a:r>
              <a:rPr lang="pt-BR" b="0"/>
              <a:t>7.0 (ITN)</a:t>
            </a:r>
          </a:p>
          <a:p>
            <a:pPr rtl="0"/>
            <a:r>
              <a:rPr lang="pt-BR"/>
              <a:t>Módulo 4: Camada Física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  <a:endParaRPr lang="en-US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sz="60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Cisco e/ou suas afiliadas. Todos os direitos reservados.   Documento confidencial da Cisco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sz="60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636199" y="4741653"/>
            <a:ext cx="28893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2019 Cisco e/ou suas afiliadas. Todos os direitos reservados.   Documento confidencial da Cisco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1219200"/>
            <a:ext cx="6557379" cy="1666626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Módulo 4: Camada Física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9497" y="3127609"/>
            <a:ext cx="5925246" cy="299001"/>
          </a:xfrm>
        </p:spPr>
        <p:txBody>
          <a:bodyPr/>
          <a:lstStyle/>
          <a:p>
            <a:pPr rtl="0"/>
            <a:r>
              <a:rPr lang="pt-BR">
                <a:solidFill>
                  <a:schemeClr val="bg2">
                    <a:lumMod val="40000"/>
                    <a:lumOff val="60000"/>
                  </a:schemeClr>
                </a:solidFill>
              </a:rPr>
              <a:t>Material do instrutor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Introdução às redes v7.0 (ITN) 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/>
              <a:t>Módulo 4: Melhores Práticas (cont.)</a:t>
            </a:r>
          </a:p>
        </p:txBody>
      </p:sp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628083"/>
            <a:ext cx="8853286" cy="4155319"/>
          </a:xfrm>
        </p:spPr>
        <p:txBody>
          <a:bodyPr/>
          <a:lstStyle/>
          <a:p>
            <a:pPr marL="0" indent="0" rtl="0" eaLnBrk="1" hangingPunct="1">
              <a:lnSpc>
                <a:spcPct val="85000"/>
              </a:lnSpc>
              <a:spcBef>
                <a:spcPct val="30000"/>
              </a:spcBef>
              <a:buNone/>
            </a:pPr>
            <a:r>
              <a:rPr lang="pt-BR" sz="1300"/>
              <a:t>Tópico 4.3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lang="pt-BR" sz="1300"/>
              <a:t>Pergunte aos alunos ou faça uma discussão em aula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pt-BR" sz="1300"/>
              <a:t>Que tipo de coisas você acha que gerará EMI ou RFI que poderiam ter um efeito no UTP?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pt-BR" sz="1300"/>
              <a:t>Por que você supõe o cobre é o condutor de escolha?</a:t>
            </a:r>
          </a:p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pt-BR" sz="1300"/>
              <a:t>Tópico 4.4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lang="pt-BR" sz="1300"/>
              <a:t>Pergunte aos alunos ou faça uma discussão em aula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pt-BR" sz="1300"/>
              <a:t>O que aconteceria se você tentasse usar um cabo que foi encerrado usando diferentes padrões em cada extremidade?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pt-BR" sz="1300"/>
              <a:t>O que é que torna as categorias numeradas mais altas de fio de cobre melhor?</a:t>
            </a:r>
          </a:p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pt-BR" sz="1300"/>
              <a:t>Tópico 4.5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lang="pt-BR" sz="1300"/>
              <a:t>Pergunte aos alunos ou faça uma discussão em aula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pt-BR" sz="1300"/>
              <a:t>Você já viu ou lidou com uma conexão de fibra ótica?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pt-BR" sz="1300"/>
              <a:t>Se disponível, passe por alguns cabos de remendo de fibra ótica com diferentes conectores.</a:t>
            </a:r>
          </a:p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pt-BR" sz="1300"/>
              <a:t>Tópico 4.6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lang="pt-BR" sz="1300"/>
              <a:t>Pergunte aos alunos ou faça uma discussão em aula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pt-BR" sz="1300"/>
              <a:t>Você já usou um dispositivo sem fio que não seja 802.11 Wi-Fi?</a:t>
            </a:r>
          </a:p>
          <a:p>
            <a:pPr>
              <a:lnSpc>
                <a:spcPct val="85000"/>
              </a:lnSpc>
              <a:spcBef>
                <a:spcPct val="30000"/>
              </a:spcBef>
            </a:pPr>
            <a:endParaRPr lang="en-US" sz="1400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sz="12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sz="1400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sz="1200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sz="1200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sz="12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sz="14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4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sz="14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957605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316480"/>
            <a:ext cx="6672708" cy="1080143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Módulo 4: Camada Física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Introdução às redes v7.0 (ITN)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/>
            <a:r>
              <a:rPr lang="pt-BR"/>
              <a:t>Objetivos do módulo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5758CB9-E7D6-4639-ACDC-3F86DC2D2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82" y="646783"/>
            <a:ext cx="880463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Título do módulo: </a:t>
            </a:r>
            <a:r>
              <a:rPr kumimoji="0" lang="pt-B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Camada física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Objetivo do Módulo</a:t>
            </a:r>
            <a:r>
              <a:rPr kumimoji="0" lang="pt-B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 Explicar como os protocolos de camada física, os serviços e a mídia de rede possibilitam as comunicações em redes de dados</a:t>
            </a:r>
            <a:r>
              <a:rPr kumimoji="0" 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974E1EB-2DBE-496F-B0B0-6C44227DA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267144"/>
              </p:ext>
            </p:extLst>
          </p:nvPr>
        </p:nvGraphicFramePr>
        <p:xfrm>
          <a:off x="766914" y="1892353"/>
          <a:ext cx="7604088" cy="28818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02044">
                  <a:extLst>
                    <a:ext uri="{9D8B030D-6E8A-4147-A177-3AD203B41FA5}">
                      <a16:colId xmlns:a16="http://schemas.microsoft.com/office/drawing/2014/main" val="1523797708"/>
                    </a:ext>
                  </a:extLst>
                </a:gridCol>
                <a:gridCol w="3802044">
                  <a:extLst>
                    <a:ext uri="{9D8B030D-6E8A-4147-A177-3AD203B41FA5}">
                      <a16:colId xmlns:a16="http://schemas.microsoft.com/office/drawing/2014/main" val="2750207184"/>
                    </a:ext>
                  </a:extLst>
                </a:gridCol>
              </a:tblGrid>
              <a:tr h="216347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Título do Tópico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Objetivo do Tópico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61904"/>
                  </a:ext>
                </a:extLst>
              </a:tr>
              <a:tr h="444151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Propósito da camada física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</a:rPr>
                        <a:t>Descrever a finalidade e as funções da camada física na rede.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6858405"/>
                  </a:ext>
                </a:extLst>
              </a:tr>
              <a:tr h="315930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Características da camada física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</a:rPr>
                        <a:t>Descreva as características da camada física.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5904258"/>
                  </a:ext>
                </a:extLst>
              </a:tr>
              <a:tr h="444151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Cabeamento de cobre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</a:rPr>
                        <a:t>Identificar as características básicas do cabeamento de cobre.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737215"/>
                  </a:ext>
                </a:extLst>
              </a:tr>
              <a:tr h="444151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Cabeamento UTP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</a:rPr>
                        <a:t>Explicar como o cabo UTP é usado em redes Ethernet.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8444524"/>
                  </a:ext>
                </a:extLst>
              </a:tr>
              <a:tr h="444151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Cabeamento de fibra óptica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</a:rPr>
                        <a:t>Descrever o cabeamento de fibra óptica e suas principais vantagens em relação a outros meios físicos.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6877670"/>
                  </a:ext>
                </a:extLst>
              </a:tr>
              <a:tr h="444151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Mídia sem fio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</a:rPr>
                        <a:t>Conectar dispositivos usando meio físico com e sem fio.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605084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119238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598042" cy="929640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4.1 – Propósito da camada física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Objetivo de camada física </a:t>
            </a:r>
            <a:br>
              <a:rPr lang="en-US" dirty="0"/>
            </a:br>
            <a:r>
              <a:rPr lang="pt-BR" sz="2400"/>
              <a:t>A conexão física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Antes que qualquer comunicação de rede possa ocorrer, é necessário estabelecer uma conexão física com uma rede local.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Essa conexão pode ser com ou sem fio, dependendo da configuração da rede.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Isso geralmente se aplica se você está considerando um escritório corporativo ou uma casa.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As placas de interface de rede (NICs) conectam um dispositivo à rede.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Alguns dispositivos podem ter apenas uma NIC, enquanto outros podem ter várias NICs (com fio e/ou sem fio, por exemplo).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Nem todas as conexões físicas oferecem o mesmo nível de desempenho.</a:t>
            </a:r>
          </a:p>
        </p:txBody>
      </p:sp>
    </p:spTree>
    <p:extLst>
      <p:ext uri="{BB962C8B-B14F-4D97-AF65-F5344CB8AC3E}">
        <p14:creationId xmlns:p14="http://schemas.microsoft.com/office/powerpoint/2010/main" val="167106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Objetivo de camada física </a:t>
            </a:r>
            <a:br>
              <a:rPr lang="en-US" dirty="0"/>
            </a:br>
            <a:r>
              <a:rPr lang="pt-BR" sz="2400"/>
              <a:t>A camada física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3401475" cy="3528045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Transporta bits através da mídia de rede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Ela aceita um quadro completo da camada de enlace de dados e o codifica como uma série de sinais que são transmitidos para o meio físico local.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Este é o último passo no processo de encapsulamento.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O próximo dispositivo no caminho para o destino recebe os bits e reencapsula o quadro e decide o que fazer com ele.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F563E-E612-FF49-AA84-F8F59049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446" y="1008092"/>
            <a:ext cx="4699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4.2 Características da camada física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935958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Características da camada física</a:t>
            </a:r>
            <a:br>
              <a:rPr lang="en-US" dirty="0"/>
            </a:br>
            <a:r>
              <a:rPr lang="pt-BR" sz="2400"/>
              <a:t>Protocolos de camada física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8FA508-7561-8C48-9358-A4BB397A0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1969" y="836638"/>
            <a:ext cx="6576646" cy="371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Características da camada física</a:t>
            </a:r>
            <a:br>
              <a:rPr lang="en-US" dirty="0"/>
            </a:br>
            <a:r>
              <a:rPr lang="pt-BR" sz="2400"/>
              <a:t>Protocolos de camada física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9E597-CDF1-0047-B112-C9FD7F79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844062"/>
            <a:ext cx="8280057" cy="3577672"/>
          </a:xfrm>
        </p:spPr>
        <p:txBody>
          <a:bodyPr/>
          <a:lstStyle/>
          <a:p>
            <a:pPr marL="0" indent="0" algn="l" rtl="0"/>
            <a:r>
              <a:rPr lang="pt-BR">
                <a:solidFill>
                  <a:srgbClr val="000000"/>
                </a:solidFill>
              </a:rPr>
              <a:t>Os padrões da camada física abordam três áreas funcionais: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Componentes Físicos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Codificação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Sinalização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0" indent="0" algn="l" rtl="0"/>
            <a:r>
              <a:rPr lang="pt-BR">
                <a:solidFill>
                  <a:srgbClr val="000000"/>
                </a:solidFill>
              </a:rPr>
              <a:t>Os componentes físicos são dispositivos de hardware eletrônicos, meios físicos e outros conectores que transmitem e transportam os sinais para representar os bits.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Os componentes de hardware, como NICs, interfaces e conectores, materiais de cabo e projetos de cabo são especificados nos padrões associados à camada física.</a:t>
            </a:r>
          </a:p>
        </p:txBody>
      </p:sp>
    </p:spTree>
    <p:extLst>
      <p:ext uri="{BB962C8B-B14F-4D97-AF65-F5344CB8AC3E}">
        <p14:creationId xmlns:p14="http://schemas.microsoft.com/office/powerpoint/2010/main" val="252369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Características da camada física</a:t>
            </a:r>
            <a:br>
              <a:rPr lang="en-US" dirty="0"/>
            </a:br>
            <a:r>
              <a:rPr lang="pt-BR" sz="2400"/>
              <a:t>Codificação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B373F-3A37-F348-AE55-90901B27B883}"/>
              </a:ext>
            </a:extLst>
          </p:cNvPr>
          <p:cNvSpPr txBox="1"/>
          <p:nvPr/>
        </p:nvSpPr>
        <p:spPr>
          <a:xfrm>
            <a:off x="386862" y="1066800"/>
            <a:ext cx="36560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  <a:latin typeface="+mn-lt"/>
              </a:rPr>
              <a:t>Codificação converte o fluxo de bits em um formato reconhecível pelo próximo dispositivo no caminho de rede.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  <a:latin typeface="+mn-lt"/>
              </a:rPr>
              <a:t>Esta 'codificação' fornece padrões previsíveis que podem ser reconhecidos pelo próximo dispositivo.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  <a:latin typeface="+mn-lt"/>
              </a:rPr>
              <a:t>Exemplos de métodos de codificação incluem Manchester (mostrado na figura), 4B/5B e 8B/10B.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258416-999A-294E-8E65-12B100E49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2875" y="970634"/>
            <a:ext cx="4660900" cy="3441700"/>
          </a:xfrm>
        </p:spPr>
      </p:pic>
    </p:spTree>
    <p:extLst>
      <p:ext uri="{BB962C8B-B14F-4D97-AF65-F5344CB8AC3E}">
        <p14:creationId xmlns:p14="http://schemas.microsoft.com/office/powerpoint/2010/main" val="173470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>
          <a:xfrm>
            <a:off x="1" y="50629"/>
            <a:ext cx="9144000" cy="757551"/>
          </a:xfrm>
        </p:spPr>
        <p:txBody>
          <a:bodyPr/>
          <a:lstStyle/>
          <a:p>
            <a:pPr rtl="0"/>
            <a:r>
              <a:rPr lang="pt-BR"/>
              <a:t>Materiais do instrutor - Guia de planejamento do módulo 4</a:t>
            </a:r>
          </a:p>
        </p:txBody>
      </p:sp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808179"/>
            <a:ext cx="8433035" cy="3773247"/>
          </a:xfrm>
        </p:spPr>
        <p:txBody>
          <a:bodyPr/>
          <a:lstStyle/>
          <a:p>
            <a:pPr marL="0" indent="0" rtl="0">
              <a:buNone/>
            </a:pPr>
            <a:r>
              <a:rPr lang="pt-BR"/>
              <a:t>Esta apresentação de PowerPoint é dividida em duas partes: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/>
              <a:t>Guia de planejamento do Instrutor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pt-BR"/>
              <a:t>Informações para ajudá-lo a se familiarizar com o módulo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pt-BR"/>
              <a:t>Material didático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/>
              <a:t>Apresentação para aulas</a:t>
            </a:r>
          </a:p>
          <a:p>
            <a:pPr lvl="1" rtl="0"/>
            <a:r>
              <a:rPr lang="pt-BR"/>
              <a:t>Slides opcionais que você pode usar em sala de aula</a:t>
            </a:r>
          </a:p>
          <a:p>
            <a:pPr lvl="1" rtl="0"/>
            <a:r>
              <a:rPr lang="pt-BR"/>
              <a:t>Começa no slide 11</a:t>
            </a:r>
          </a:p>
          <a:p>
            <a:pPr marL="142875" lvl="1" indent="0" algn="ctr" rtl="0">
              <a:buNone/>
            </a:pPr>
            <a:r>
              <a:rPr lang="pt-BR" sz="1600" b="1"/>
              <a:t>Observação</a:t>
            </a:r>
            <a:r>
              <a:rPr lang="pt-BR" sz="1600"/>
              <a:t>: Remova o Guia de planejamento desta apresentação antes de compartilhar com outra pessoa.</a:t>
            </a:r>
          </a:p>
          <a:p>
            <a:pPr marL="0" indent="0" rtl="0">
              <a:buNone/>
            </a:pPr>
            <a:r>
              <a:rPr lang="pt-BR" sz="1600" b="1">
                <a:solidFill>
                  <a:schemeClr val="accent4"/>
                </a:solidFill>
              </a:rPr>
              <a:t>Para obter ajuda e recursos adicionais,  vá para a página inicial do instrutor e os recursos do curso para este curso. Você também pode visitar o site de desenvolvimento profissional na NetAcad.com, a página oficial do Facebook da Academia de Networking da Cisco ou instrutor apenas FB Group.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958195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731837"/>
          </a:xfrm>
        </p:spPr>
        <p:txBody>
          <a:bodyPr/>
          <a:lstStyle/>
          <a:p>
            <a:pPr rtl="0"/>
            <a:r>
              <a:rPr lang="pt-BR" sz="1600"/>
              <a:t>Características da camada física</a:t>
            </a:r>
            <a:br>
              <a:rPr lang="en-US" dirty="0"/>
            </a:br>
            <a:r>
              <a:rPr lang="pt-BR" sz="2400"/>
              <a:t>Sinalização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B373F-3A37-F348-AE55-90901B27B883}"/>
              </a:ext>
            </a:extLst>
          </p:cNvPr>
          <p:cNvSpPr txBox="1"/>
          <p:nvPr/>
        </p:nvSpPr>
        <p:spPr>
          <a:xfrm>
            <a:off x="386862" y="1066800"/>
            <a:ext cx="4056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  <a:latin typeface="+mn-lt"/>
              </a:rPr>
              <a:t>O método de sinalização é como os valores de bit, “1” e “0” são representados no meio físico.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  <a:latin typeface="+mn-lt"/>
              </a:rPr>
              <a:t>O método de sinalização varia de acordo com o tipo de meio que está sendo usado.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69CFD5-4CF5-6F41-84C4-121383F6B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8748" y="2847476"/>
            <a:ext cx="3072240" cy="1083409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61482A-007E-BE46-BEAF-3DA2CB5B442B}"/>
              </a:ext>
            </a:extLst>
          </p:cNvPr>
          <p:cNvSpPr txBox="1"/>
          <p:nvPr/>
        </p:nvSpPr>
        <p:spPr>
          <a:xfrm>
            <a:off x="856964" y="3930885"/>
            <a:ext cx="2715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1200"/>
              <a:t>Sinais elétricos sobre cabo de cobre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17B433-B0D6-D348-A6BA-E2DE3E28C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700" y="131163"/>
            <a:ext cx="3575378" cy="9751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BAD6EB-A82B-CC4A-B7B5-C06FE8DEA4F2}"/>
              </a:ext>
            </a:extLst>
          </p:cNvPr>
          <p:cNvSpPr txBox="1"/>
          <p:nvPr/>
        </p:nvSpPr>
        <p:spPr>
          <a:xfrm>
            <a:off x="5358354" y="1186674"/>
            <a:ext cx="2642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1200"/>
              <a:t>Pulsos de luz sobre cabo de fibra óptica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B1E1AC-C55C-7B4C-80AC-FDBBEFFFC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344" y="1743204"/>
            <a:ext cx="3612070" cy="27191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9305C5-A24C-804E-9F7C-9668430FDC07}"/>
              </a:ext>
            </a:extLst>
          </p:cNvPr>
          <p:cNvSpPr txBox="1"/>
          <p:nvPr/>
        </p:nvSpPr>
        <p:spPr>
          <a:xfrm>
            <a:off x="5578105" y="4380398"/>
            <a:ext cx="2470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1200"/>
              <a:t>Sinais de Microondas através de Wireless</a:t>
            </a:r>
          </a:p>
        </p:txBody>
      </p:sp>
    </p:spTree>
    <p:extLst>
      <p:ext uri="{BB962C8B-B14F-4D97-AF65-F5344CB8AC3E}">
        <p14:creationId xmlns:p14="http://schemas.microsoft.com/office/powerpoint/2010/main" val="4109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br>
              <a:rPr lang="en-US" dirty="0"/>
            </a:br>
            <a:r>
              <a:rPr lang="pt-BR" sz="2400"/>
              <a:t>Características da camada física </a:t>
            </a:r>
            <a:r>
              <a:rPr lang="pt-BR" sz="1600"/>
              <a:t>Largura de banda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7A863-7491-0041-AF26-F779D70A7E36}"/>
              </a:ext>
            </a:extLst>
          </p:cNvPr>
          <p:cNvSpPr txBox="1"/>
          <p:nvPr/>
        </p:nvSpPr>
        <p:spPr>
          <a:xfrm>
            <a:off x="474662" y="890954"/>
            <a:ext cx="8094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Largura de banda é a capacidade na qual um meio pode transportar dados.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A largura de banda digital mede a quantidade de dados que pode fluir de um lugar para outro em um determinado período de tempo; quantos bits podem ser transmitidos em um segundo.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Propiedades da mídia física, tecnologias atuais e as leis da física têm função importante na determinação da largura de banda disponível.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3BB6E86-62EB-2348-9F73-08093BACDA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8589601"/>
              </p:ext>
            </p:extLst>
          </p:nvPr>
        </p:nvGraphicFramePr>
        <p:xfrm>
          <a:off x="474662" y="2373510"/>
          <a:ext cx="8280399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138">
                  <a:extLst>
                    <a:ext uri="{9D8B030D-6E8A-4147-A177-3AD203B41FA5}">
                      <a16:colId xmlns:a16="http://schemas.microsoft.com/office/drawing/2014/main" val="3729139006"/>
                    </a:ext>
                  </a:extLst>
                </a:gridCol>
                <a:gridCol w="1312985">
                  <a:extLst>
                    <a:ext uri="{9D8B030D-6E8A-4147-A177-3AD203B41FA5}">
                      <a16:colId xmlns:a16="http://schemas.microsoft.com/office/drawing/2014/main" val="2623022619"/>
                    </a:ext>
                  </a:extLst>
                </a:gridCol>
                <a:gridCol w="4851276">
                  <a:extLst>
                    <a:ext uri="{9D8B030D-6E8A-4147-A177-3AD203B41FA5}">
                      <a16:colId xmlns:a16="http://schemas.microsoft.com/office/drawing/2014/main" val="1988913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Unidades de Largura de Banda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Sigla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Equivalência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67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pt-BR">
                          <a:solidFill>
                            <a:srgbClr val="000000"/>
                          </a:solidFill>
                        </a:rPr>
                        <a:t>Bits por segundo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>
                          <a:solidFill>
                            <a:srgbClr val="000000"/>
                          </a:solidFill>
                        </a:rPr>
                        <a:t>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>
                          <a:solidFill>
                            <a:srgbClr val="000000"/>
                          </a:solidFill>
                        </a:rPr>
                        <a:t>1 bps = unidade fundamental de largura de banda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pt-BR">
                          <a:solidFill>
                            <a:srgbClr val="000000"/>
                          </a:solidFill>
                        </a:rPr>
                        <a:t>Quilobits por segundo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>
                          <a:solidFill>
                            <a:srgbClr val="000000"/>
                          </a:solidFill>
                        </a:rPr>
                        <a:t>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>
                          <a:solidFill>
                            <a:srgbClr val="000000"/>
                          </a:solidFill>
                        </a:rPr>
                        <a:t>1 kb/s = 1.000 bps = 10</a:t>
                      </a:r>
                      <a:r>
                        <a:rPr lang="pt-BR" baseline="3000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pt-BR">
                          <a:solidFill>
                            <a:srgbClr val="000000"/>
                          </a:solidFill>
                        </a:rPr>
                        <a:t> 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35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pt-BR">
                          <a:solidFill>
                            <a:srgbClr val="000000"/>
                          </a:solidFill>
                        </a:rPr>
                        <a:t>Megabits por segundo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>
                          <a:solidFill>
                            <a:srgbClr val="000000"/>
                          </a:solidFill>
                        </a:rPr>
                        <a:t>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>
                          <a:solidFill>
                            <a:srgbClr val="000000"/>
                          </a:solidFill>
                        </a:rPr>
                        <a:t>1 Mbps = 1,000,000 bps = 10</a:t>
                      </a:r>
                      <a:r>
                        <a:rPr lang="pt-BR" baseline="3000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pt-BR">
                          <a:solidFill>
                            <a:srgbClr val="000000"/>
                          </a:solidFill>
                        </a:rPr>
                        <a:t> 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6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pt-BR">
                          <a:solidFill>
                            <a:srgbClr val="000000"/>
                          </a:solidFill>
                        </a:rPr>
                        <a:t>Gigabits por segundo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>
                          <a:solidFill>
                            <a:srgbClr val="000000"/>
                          </a:solidFill>
                        </a:rPr>
                        <a:t>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>
                          <a:solidFill>
                            <a:srgbClr val="000000"/>
                          </a:solidFill>
                        </a:rPr>
                        <a:t>1 Gbps – 1,000,000,000 bps = 10</a:t>
                      </a:r>
                      <a:r>
                        <a:rPr lang="pt-BR" baseline="30000">
                          <a:solidFill>
                            <a:srgbClr val="000000"/>
                          </a:solidFill>
                        </a:rPr>
                        <a:t>9</a:t>
                      </a:r>
                      <a:r>
                        <a:rPr lang="pt-BR">
                          <a:solidFill>
                            <a:srgbClr val="000000"/>
                          </a:solidFill>
                        </a:rPr>
                        <a:t> 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107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pt-BR">
                          <a:solidFill>
                            <a:srgbClr val="000000"/>
                          </a:solidFill>
                        </a:rPr>
                        <a:t>Terabits por segundo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>
                          <a:solidFill>
                            <a:srgbClr val="000000"/>
                          </a:solidFill>
                        </a:rPr>
                        <a:t>Tbps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>
                          <a:solidFill>
                            <a:srgbClr val="000000"/>
                          </a:solidFill>
                        </a:rPr>
                        <a:t>1 Tbps = 1,000,000,000,000 bps = 10</a:t>
                      </a:r>
                      <a:r>
                        <a:rPr lang="pt-BR" baseline="30000">
                          <a:solidFill>
                            <a:srgbClr val="000000"/>
                          </a:solidFill>
                        </a:rPr>
                        <a:t>12</a:t>
                      </a:r>
                      <a:r>
                        <a:rPr lang="pt-BR">
                          <a:solidFill>
                            <a:srgbClr val="000000"/>
                          </a:solidFill>
                        </a:rPr>
                        <a:t> 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454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52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Características da camada física </a:t>
            </a:r>
            <a:br>
              <a:rPr lang="en-US" dirty="0"/>
            </a:br>
            <a:r>
              <a:rPr lang="pt-BR" sz="2400"/>
              <a:t>Terminologia de largura de banda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F841D-3C4C-0D41-9A8A-23EC2874E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820615"/>
            <a:ext cx="8280057" cy="3601119"/>
          </a:xfrm>
        </p:spPr>
        <p:txBody>
          <a:bodyPr/>
          <a:lstStyle/>
          <a:p>
            <a:pPr marL="0" indent="0" algn="l" rtl="0"/>
            <a:r>
              <a:rPr lang="pt-BR">
                <a:solidFill>
                  <a:srgbClr val="000000"/>
                </a:solidFill>
              </a:rPr>
              <a:t>Latência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Quantidade de tempo, incluindo atrasos, para os dados viajarem de um ponto a outro</a:t>
            </a:r>
          </a:p>
          <a:p>
            <a:pPr marL="0" indent="0" algn="l" rtl="0"/>
            <a:r>
              <a:rPr lang="pt-BR">
                <a:solidFill>
                  <a:srgbClr val="000000"/>
                </a:solidFill>
              </a:rPr>
              <a:t>Produtividade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a medida da transferência de bits através do meio físico durante um determinado período</a:t>
            </a:r>
          </a:p>
          <a:p>
            <a:pPr marL="0" indent="0" algn="l" rtl="0"/>
            <a:r>
              <a:rPr lang="pt-BR">
                <a:solidFill>
                  <a:srgbClr val="000000"/>
                </a:solidFill>
              </a:rPr>
              <a:t>Goodput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a medida de dados úteis transferidos em um determinado período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Goodput = Throughput - sobrecarga de tráfego</a:t>
            </a:r>
          </a:p>
        </p:txBody>
      </p:sp>
    </p:spTree>
    <p:extLst>
      <p:ext uri="{BB962C8B-B14F-4D97-AF65-F5344CB8AC3E}">
        <p14:creationId xmlns:p14="http://schemas.microsoft.com/office/powerpoint/2010/main" val="140530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4.3 Cabeamento de cobre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339101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Cabeamento de cobre </a:t>
            </a:r>
            <a:br>
              <a:rPr lang="en-US" dirty="0"/>
            </a:br>
            <a:r>
              <a:rPr lang="pt-BR" sz="2400"/>
              <a:t>Características dos meios físicos em cobre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4F0493-B526-DE4A-B220-F79C82C4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902311"/>
            <a:ext cx="8280057" cy="3505566"/>
          </a:xfrm>
        </p:spPr>
        <p:txBody>
          <a:bodyPr/>
          <a:lstStyle/>
          <a:p>
            <a:pPr marL="0" indent="0" algn="l" rtl="0"/>
            <a:r>
              <a:rPr lang="pt-BR" sz="1600">
                <a:solidFill>
                  <a:srgbClr val="000000"/>
                </a:solidFill>
              </a:rPr>
              <a:t>O cabeamento de cobre é o tipo mais comum de cabeamento usado nas redes hoje em dia. É barato, fácil de instalar e tem baixa resistência ao fluxo de corrente elétrica.</a:t>
            </a:r>
          </a:p>
          <a:p>
            <a:pPr marL="0" indent="0" algn="l" rtl="0"/>
            <a:r>
              <a:rPr lang="pt-BR" sz="1600">
                <a:solidFill>
                  <a:srgbClr val="000000"/>
                </a:solidFill>
              </a:rPr>
              <a:t>Limitações: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Atenuação — quanto mais tempo os sinais elétricos têm que viajar, mais fracos ficam. 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O sinal elétrico é suscetível a interferência de duas fontes, que podem distorcer e corromper os sinais de dados (Interferência Electromagnética (EMI) e Interferência de RFI (RFI) e Crosstalk).</a:t>
            </a:r>
          </a:p>
          <a:p>
            <a:pPr marL="0" indent="0" algn="l" rtl="0"/>
            <a:r>
              <a:rPr lang="pt-BR" sz="1600">
                <a:solidFill>
                  <a:srgbClr val="000000"/>
                </a:solidFill>
              </a:rPr>
              <a:t>Mitigação: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A adesão estrita aos limites de comprimento do cabo atenuará a atenuação.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Alguns tipos de cabos de cobre atenuam EMI e RFI usando blindagem metálica e aterramento.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Alguns tipos de cabo de cobre atenuam o cruzamento, torcendo os fios do par de circuitos opostos juntos.</a:t>
            </a:r>
          </a:p>
        </p:txBody>
      </p:sp>
    </p:spTree>
    <p:extLst>
      <p:ext uri="{BB962C8B-B14F-4D97-AF65-F5344CB8AC3E}">
        <p14:creationId xmlns:p14="http://schemas.microsoft.com/office/powerpoint/2010/main" val="39457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Cabeamento de cobre </a:t>
            </a:r>
            <a:br>
              <a:rPr lang="en-US" dirty="0"/>
            </a:br>
            <a:r>
              <a:rPr lang="pt-BR" sz="2400"/>
              <a:t>Tipos de cabeamento de cobre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078" y="647504"/>
            <a:ext cx="5404014" cy="39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Cabeamento de Cobre </a:t>
            </a:r>
            <a:br>
              <a:rPr lang="en-US" dirty="0"/>
            </a:br>
            <a:r>
              <a:rPr lang="pt-BR" sz="2400"/>
              <a:t>Par trançado não blindado (UTP)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5A705-AD6D-F040-9963-71FFC072A0AC}"/>
              </a:ext>
            </a:extLst>
          </p:cNvPr>
          <p:cNvSpPr txBox="1"/>
          <p:nvPr/>
        </p:nvSpPr>
        <p:spPr>
          <a:xfrm>
            <a:off x="4887179" y="731837"/>
            <a:ext cx="39402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O cabeamento UTP é o meio físico de rede mais comum.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Com terminação de conectores RJ-45.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Interconecta hosts com dispositivos de rede intermediários.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rtl="0"/>
            <a:r>
              <a:rPr lang="pt-BR" sz="1600">
                <a:solidFill>
                  <a:srgbClr val="000000"/>
                </a:solidFill>
              </a:rPr>
              <a:t>Principais características do UTP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1600">
                <a:solidFill>
                  <a:srgbClr val="000000"/>
                </a:solidFill>
              </a:rPr>
              <a:t>A capa externa protege os fios de cobre contra danos físicos.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1600">
                <a:solidFill>
                  <a:srgbClr val="000000"/>
                </a:solidFill>
              </a:rPr>
              <a:t>Os pares trançados protegem o sinal contra interferências.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1600">
                <a:solidFill>
                  <a:srgbClr val="000000"/>
                </a:solidFill>
              </a:rPr>
              <a:t>O isolamento plástico com código de cores isola eletricamente os fios um do outro e identifica cada par.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C31CAE-F2A8-9644-AE28-6D73094DB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83715"/>
            <a:ext cx="4648200" cy="2273300"/>
          </a:xfrm>
        </p:spPr>
      </p:pic>
    </p:spTree>
    <p:extLst>
      <p:ext uri="{BB962C8B-B14F-4D97-AF65-F5344CB8AC3E}">
        <p14:creationId xmlns:p14="http://schemas.microsoft.com/office/powerpoint/2010/main" val="177585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Cabeamento de cobre </a:t>
            </a:r>
            <a:br>
              <a:rPr lang="en-US" dirty="0"/>
            </a:br>
            <a:r>
              <a:rPr lang="pt-BR" sz="2400"/>
              <a:t>Cabo de par trançado blindado (STP)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5A705-AD6D-F040-9963-71FFC072A0AC}"/>
              </a:ext>
            </a:extLst>
          </p:cNvPr>
          <p:cNvSpPr txBox="1"/>
          <p:nvPr/>
        </p:nvSpPr>
        <p:spPr>
          <a:xfrm>
            <a:off x="5004411" y="309592"/>
            <a:ext cx="39402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Melhor proteção contra ruídos que o UTP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Mais caro do que UTP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Mais difícil de instalar do que UTP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Com terminação de conectores RJ-45.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Interconecta hosts com dispositivos de rede intermediários.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rtl="0"/>
            <a:r>
              <a:rPr lang="pt-BR" sz="1600">
                <a:solidFill>
                  <a:srgbClr val="000000"/>
                </a:solidFill>
              </a:rPr>
              <a:t>Principais Características do STP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1600">
                <a:solidFill>
                  <a:srgbClr val="000000"/>
                </a:solidFill>
              </a:rPr>
              <a:t>A capa externa protege os fios de cobre contra danos físicos.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1600">
                <a:solidFill>
                  <a:srgbClr val="000000"/>
                </a:solidFill>
              </a:rPr>
              <a:t>O escudo trançado ou folha fornece proteção EMI/RFI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1600">
                <a:solidFill>
                  <a:srgbClr val="000000"/>
                </a:solidFill>
              </a:rPr>
              <a:t>O escudo de folha para cada par de fios fornece proteção EMI/RFI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1600">
                <a:solidFill>
                  <a:srgbClr val="000000"/>
                </a:solidFill>
              </a:rPr>
              <a:t>O isolamento plástico com código de cores isola eletricamente os fios um do outro e identifica cada par.</a:t>
            </a:r>
          </a:p>
          <a:p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4FD882-F1AD-1C49-ABA6-6BCF3CF4E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533" y="1661869"/>
            <a:ext cx="43942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4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Cabeamento de cobre </a:t>
            </a:r>
            <a:br>
              <a:rPr lang="en-US" dirty="0"/>
            </a:br>
            <a:r>
              <a:rPr lang="pt-BR" sz="2400"/>
              <a:t>Cabo coaxial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2DE77-35D1-784E-B1FC-70E9B4C07BE8}"/>
              </a:ext>
            </a:extLst>
          </p:cNvPr>
          <p:cNvSpPr txBox="1"/>
          <p:nvPr/>
        </p:nvSpPr>
        <p:spPr>
          <a:xfrm>
            <a:off x="241359" y="731837"/>
            <a:ext cx="46417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00">
                <a:solidFill>
                  <a:srgbClr val="000000"/>
                </a:solidFill>
              </a:rPr>
              <a:t>Consiste do seguinte: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1400">
                <a:solidFill>
                  <a:srgbClr val="000000"/>
                </a:solidFill>
              </a:rPr>
              <a:t>Revestimento de cabo externo para evitar danos físicos menores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1400">
                <a:solidFill>
                  <a:srgbClr val="000000"/>
                </a:solidFill>
              </a:rPr>
              <a:t>Uma trança de cobre tecida, ou folha metálica, atua como o segundo fio no circuito e como uma blindagem para o condutor interno.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1400">
                <a:solidFill>
                  <a:srgbClr val="000000"/>
                </a:solidFill>
              </a:rPr>
              <a:t>Uma camada de isolamento plástico flexível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1400">
                <a:solidFill>
                  <a:srgbClr val="000000"/>
                </a:solidFill>
              </a:rPr>
              <a:t>Um condutor de cobre é usado para transmitir os sinais eletrônicos.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pPr rtl="0"/>
            <a:r>
              <a:rPr lang="pt-BR" sz="1400">
                <a:solidFill>
                  <a:srgbClr val="000000"/>
                </a:solidFill>
              </a:rPr>
              <a:t>Há tipos diferentes de conectores utilizados com o cabo coax.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pPr rtl="0"/>
            <a:r>
              <a:rPr lang="pt-BR" sz="1400">
                <a:solidFill>
                  <a:srgbClr val="000000"/>
                </a:solidFill>
              </a:rPr>
              <a:t>Comumente usado nas seguintes situações: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000000"/>
                </a:solidFill>
              </a:rPr>
              <a:t>Instalações sem fio</a:t>
            </a:r>
            <a:r>
              <a:rPr lang="pt-BR" sz="1400" b="1">
                <a:solidFill>
                  <a:srgbClr val="000000"/>
                </a:solidFill>
              </a:rPr>
              <a:t>-</a:t>
            </a:r>
            <a:r>
              <a:rPr lang="pt-BR" sz="1400">
                <a:solidFill>
                  <a:srgbClr val="000000"/>
                </a:solidFill>
              </a:rPr>
              <a:t> cabos coaxiais ligam antenas a dispositivos sem fio.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000000"/>
                </a:solidFill>
              </a:rPr>
              <a:t>Instalações de internet a cabo </a:t>
            </a:r>
            <a:r>
              <a:rPr lang="pt-BR" sz="1400" b="1">
                <a:solidFill>
                  <a:srgbClr val="000000"/>
                </a:solidFill>
              </a:rPr>
              <a:t>-</a:t>
            </a:r>
            <a:r>
              <a:rPr lang="pt-BR" sz="1400">
                <a:solidFill>
                  <a:srgbClr val="000000"/>
                </a:solidFill>
              </a:rPr>
              <a:t> instalações do cliente fiação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D7E851-B888-264E-BD9C-00821E90C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96600" y="875488"/>
            <a:ext cx="3831613" cy="1176372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565" y="2327486"/>
            <a:ext cx="4028648" cy="1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4.4 - Cabeamento UTP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941372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EDE137-350D-6D47-BD51-750CD1983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346366"/>
          </a:xfrm>
        </p:spPr>
        <p:txBody>
          <a:bodyPr/>
          <a:lstStyle/>
          <a:p>
            <a:pPr marL="0" indent="0" rtl="0">
              <a:buNone/>
            </a:pPr>
            <a:r>
              <a:rPr lang="pt-BR"/>
              <a:t>Para facilitar a aprendizagem, os seguintes recursos dentro da GUI podem ser incluídos neste módulo: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DBD329-AB20-664C-9697-486FE5CE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238"/>
            <a:ext cx="9144000" cy="609708"/>
          </a:xfrm>
        </p:spPr>
        <p:txBody>
          <a:bodyPr/>
          <a:lstStyle/>
          <a:p>
            <a:pPr rtl="0"/>
            <a:r>
              <a:rPr lang="pt-BR"/>
              <a:t>O que esperar neste módulo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EE699F-A87C-2246-9235-C1DFDF6B2651}"/>
              </a:ext>
            </a:extLst>
          </p:cNvPr>
          <p:cNvGraphicFramePr>
            <a:graphicFrameLocks noGrp="1"/>
          </p:cNvGraphicFramePr>
          <p:nvPr/>
        </p:nvGraphicFramePr>
        <p:xfrm>
          <a:off x="301658" y="1145310"/>
          <a:ext cx="8557528" cy="3219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558">
                  <a:extLst>
                    <a:ext uri="{9D8B030D-6E8A-4147-A177-3AD203B41FA5}">
                      <a16:colId xmlns:a16="http://schemas.microsoft.com/office/drawing/2014/main" val="200107645"/>
                    </a:ext>
                  </a:extLst>
                </a:gridCol>
                <a:gridCol w="6416970">
                  <a:extLst>
                    <a:ext uri="{9D8B030D-6E8A-4147-A177-3AD203B41FA5}">
                      <a16:colId xmlns:a16="http://schemas.microsoft.com/office/drawing/2014/main" val="2648404099"/>
                    </a:ext>
                  </a:extLst>
                </a:gridCol>
              </a:tblGrid>
              <a:tr h="265091"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Recurso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10602"/>
                  </a:ext>
                </a:extLst>
              </a:tr>
              <a:tr h="331556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Animations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/>
                        <a:t>Expor os alunos a novas competências e conceitos.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835149"/>
                  </a:ext>
                </a:extLst>
              </a:tr>
              <a:tr h="379411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Vídeos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/>
                        <a:t>Exponha os alunos a novas habilidades e conceitos.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576505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Verifique seu entendimento (CYU)</a:t>
                      </a:r>
                    </a:p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Questionário online por tópico para ajudar os alunos a avaliar a compreensão do conteúdo.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586054"/>
                  </a:ext>
                </a:extLst>
              </a:tr>
              <a:tr h="178145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Atividades Interativas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Uma variedade de formatos para ajudar os alunos a avaliar a compreensão do conteúdo.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703549"/>
                  </a:ext>
                </a:extLst>
              </a:tr>
              <a:tr h="215293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Verificador de Sintaxe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Pequenas simulações que expõem os alunos à linha de comando da Cisco para praticar habilidades de configuração.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331658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Atividade do PT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Atividades de simulação e modelagem projetadas para explorar, adquirir, reforçar e expandir habilidades.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13155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215396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Cabeamento UTP </a:t>
            </a:r>
            <a:br>
              <a:rPr lang="en-US" dirty="0"/>
            </a:br>
            <a:r>
              <a:rPr lang="pt-BR" sz="2400"/>
              <a:t>Propriedades de cabeamento UTP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4F0493-B526-DE4A-B220-F79C82C4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902311"/>
            <a:ext cx="5203285" cy="3505566"/>
          </a:xfrm>
        </p:spPr>
        <p:txBody>
          <a:bodyPr/>
          <a:lstStyle/>
          <a:p>
            <a:pPr marL="0" indent="0" algn="l" rtl="0"/>
            <a:r>
              <a:rPr lang="pt-BR" sz="1800">
                <a:solidFill>
                  <a:srgbClr val="000000"/>
                </a:solidFill>
              </a:rPr>
              <a:t>O UTP possui quatro pares de fios de cobre com código de cores torcidos juntos e envoltos em uma bainha de plástico flexível. Nenhuma blindagem é usada. UTP depende das seguintes propriedades para limitar o cruzamento: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Cancelamento - Cada fio em um par de fios usa polaridade oposta. Um fio é negativo, o outro é positivo. Eles são torcidos juntos e os campos magnéticos efetivamente cancelam uns aos outros e fora EMI/RFI.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Variação de torções por pé em cada fio - Cada fio é torcido uma quantidade diferente, o que ajuda a evitar cruzamentos entre os fios no cabo.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30FD4-1F3A-1A43-99BD-45B8BE4A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256" y="1518154"/>
            <a:ext cx="3387588" cy="185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9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77851" cy="731837"/>
          </a:xfrm>
        </p:spPr>
        <p:txBody>
          <a:bodyPr/>
          <a:lstStyle/>
          <a:p>
            <a:pPr rtl="0"/>
            <a:r>
              <a:rPr lang="pt-BR" sz="1600"/>
              <a:t>Cabeamento UTP </a:t>
            </a:r>
            <a:br>
              <a:rPr lang="en-US" dirty="0"/>
            </a:br>
            <a:r>
              <a:rPr lang="pt-BR" sz="2400"/>
              <a:t>Padrões e conectores de cabeamento UTP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4F0493-B526-DE4A-B220-F79C82C4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391" y="731838"/>
            <a:ext cx="5770460" cy="3676040"/>
          </a:xfrm>
        </p:spPr>
        <p:txBody>
          <a:bodyPr/>
          <a:lstStyle/>
          <a:p>
            <a:pPr marL="0" indent="0" algn="l" rtl="0"/>
            <a:r>
              <a:rPr lang="pt-BR" sz="1600">
                <a:solidFill>
                  <a:srgbClr val="000000"/>
                </a:solidFill>
              </a:rPr>
              <a:t>As normas para UTP são estabelecidas pelo TIA/EIA. TIA/EIA-568 padroniza elementos como: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Tipos de cabo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Comprimentos de cabo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Conectores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Terminação de cabo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Métodos de ensaio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0" indent="0" algn="l" rtl="0"/>
            <a:r>
              <a:rPr lang="pt-BR" sz="1600">
                <a:solidFill>
                  <a:srgbClr val="000000"/>
                </a:solidFill>
              </a:rPr>
              <a:t>Os padrões elétricos para cabeamento de cobre são estabelecidos pelo IEEE, que classifica o cabo de acordo com seu desempenho. Por exemplo: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Categoria 3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Categorias 5 e 5e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Categoria 6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226B2-F9C7-5842-91A8-DBB12759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851" y="365918"/>
            <a:ext cx="2797934" cy="430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9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Cabeamento UTP </a:t>
            </a:r>
            <a:br>
              <a:rPr lang="en-US" dirty="0"/>
            </a:br>
            <a:r>
              <a:rPr lang="pt-BR" sz="2400"/>
              <a:t>Padrões e conectores de cabeamento UTP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FD6E4-4BF3-4240-BC13-7B676A9FD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22" y="731837"/>
            <a:ext cx="1152743" cy="1741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38D7A7-C224-F948-BC38-6EB511F63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326" y="939092"/>
            <a:ext cx="1503672" cy="12577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CD34FA-9398-864C-9489-136B1105502D}"/>
              </a:ext>
            </a:extLst>
          </p:cNvPr>
          <p:cNvSpPr txBox="1"/>
          <p:nvPr/>
        </p:nvSpPr>
        <p:spPr>
          <a:xfrm>
            <a:off x="1483300" y="2282255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1400"/>
              <a:t>Conector RJ-45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44EFD8-BA62-954B-B9F2-003C3399F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41" y="2983229"/>
            <a:ext cx="951656" cy="1257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C04399-2672-F14A-9635-7DA0B6F6B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693" y="2983229"/>
            <a:ext cx="1413464" cy="12577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7A183A-435C-AA49-AFFC-BC09395ADF76}"/>
              </a:ext>
            </a:extLst>
          </p:cNvPr>
          <p:cNvSpPr txBox="1"/>
          <p:nvPr/>
        </p:nvSpPr>
        <p:spPr>
          <a:xfrm>
            <a:off x="1538831" y="4326392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1400"/>
              <a:t>Soquete RJ-45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3C858A-2163-CE43-A289-9E5276DE6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1233" y="882948"/>
            <a:ext cx="2571445" cy="13700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8BA4D4-01B8-A344-A17E-4BEDDC8786C3}"/>
              </a:ext>
            </a:extLst>
          </p:cNvPr>
          <p:cNvSpPr txBox="1"/>
          <p:nvPr/>
        </p:nvSpPr>
        <p:spPr>
          <a:xfrm>
            <a:off x="5891233" y="2250202"/>
            <a:ext cx="2470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1400"/>
              <a:t>Cabo UTP mal terminado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0A1867-5D2E-2C4D-B373-E1B6440CA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009" y="2659010"/>
            <a:ext cx="2477950" cy="13478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B19259-8FD8-E143-8B42-4941E201E9F4}"/>
              </a:ext>
            </a:extLst>
          </p:cNvPr>
          <p:cNvSpPr txBox="1"/>
          <p:nvPr/>
        </p:nvSpPr>
        <p:spPr>
          <a:xfrm>
            <a:off x="5891232" y="4006849"/>
            <a:ext cx="2669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1400"/>
              <a:t>Cabo UTP devidamente encerrado</a:t>
            </a:r>
          </a:p>
        </p:txBody>
      </p:sp>
    </p:spTree>
    <p:extLst>
      <p:ext uri="{BB962C8B-B14F-4D97-AF65-F5344CB8AC3E}">
        <p14:creationId xmlns:p14="http://schemas.microsoft.com/office/powerpoint/2010/main" val="256012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06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Cabeamento UTP de</a:t>
            </a:r>
            <a:r>
              <a:rPr lang="pt-BR" sz="2400"/>
              <a:t>cabos UTPdireto e cruzado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A4AE6-4974-B345-8143-0F5E35175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590" y="877403"/>
            <a:ext cx="3742125" cy="181324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4DD5F5-2964-1944-91B1-7A3C2EC8B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507103"/>
              </p:ext>
            </p:extLst>
          </p:nvPr>
        </p:nvGraphicFramePr>
        <p:xfrm>
          <a:off x="769088" y="2751151"/>
          <a:ext cx="7576401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986">
                  <a:extLst>
                    <a:ext uri="{9D8B030D-6E8A-4147-A177-3AD203B41FA5}">
                      <a16:colId xmlns:a16="http://schemas.microsoft.com/office/drawing/2014/main" val="2767075972"/>
                    </a:ext>
                  </a:extLst>
                </a:gridCol>
                <a:gridCol w="2413591">
                  <a:extLst>
                    <a:ext uri="{9D8B030D-6E8A-4147-A177-3AD203B41FA5}">
                      <a16:colId xmlns:a16="http://schemas.microsoft.com/office/drawing/2014/main" val="2533726508"/>
                    </a:ext>
                  </a:extLst>
                </a:gridCol>
                <a:gridCol w="2837824">
                  <a:extLst>
                    <a:ext uri="{9D8B030D-6E8A-4147-A177-3AD203B41FA5}">
                      <a16:colId xmlns:a16="http://schemas.microsoft.com/office/drawing/2014/main" val="3265811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pt-BR" sz="1200"/>
                        <a:t>Tipo do Cabo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200"/>
                        <a:t>Padrão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200"/>
                        <a:t>Aplicação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64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pt-BR" sz="1200">
                          <a:solidFill>
                            <a:srgbClr val="000000"/>
                          </a:solidFill>
                        </a:rPr>
                        <a:t>Ethernet Direto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200">
                          <a:solidFill>
                            <a:srgbClr val="000000"/>
                          </a:solidFill>
                        </a:rPr>
                        <a:t>Ambas as extremidades T568A ou T568B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200">
                          <a:solidFill>
                            <a:srgbClr val="000000"/>
                          </a:solidFill>
                        </a:rPr>
                        <a:t>Host para dispositivo de rede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19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pt-BR" sz="1200">
                          <a:solidFill>
                            <a:srgbClr val="000000"/>
                          </a:solidFill>
                        </a:rPr>
                        <a:t>Ethernet Cruzado*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200">
                          <a:solidFill>
                            <a:srgbClr val="000000"/>
                          </a:solidFill>
                        </a:rPr>
                        <a:t>Uma extremidade é T568A, outra é T568B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200">
                          <a:solidFill>
                            <a:srgbClr val="000000"/>
                          </a:solidFill>
                        </a:rPr>
                        <a:t>Host para host, switch para switch, roteador para roteador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003186"/>
                  </a:ext>
                </a:extLst>
              </a:tr>
              <a:tr h="122239">
                <a:tc gridSpan="3">
                  <a:txBody>
                    <a:bodyPr/>
                    <a:lstStyle/>
                    <a:p>
                      <a:pPr rtl="0"/>
                      <a:r>
                        <a:rPr lang="pt-BR" sz="1100">
                          <a:solidFill>
                            <a:srgbClr val="000000"/>
                          </a:solidFill>
                        </a:rPr>
                        <a:t>* Considerado legado devido à maioria das NICs usando o Auto-MDIX para detectar o tipo de cabo e a conexão completa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89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pt-BR" sz="1200">
                          <a:solidFill>
                            <a:srgbClr val="000000"/>
                          </a:solidFill>
                        </a:rPr>
                        <a:t>Rollover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200">
                          <a:solidFill>
                            <a:srgbClr val="000000"/>
                          </a:solidFill>
                        </a:rPr>
                        <a:t>Propriedade da Cisco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200">
                          <a:solidFill>
                            <a:srgbClr val="000000"/>
                          </a:solidFill>
                        </a:rPr>
                        <a:t>Porta serial do host para Roteador ou Porta do Console do Switch, usando um adaptador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356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22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4.5 Cabeamento de fibra óptica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9051537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Cabeamento Fibra óprica </a:t>
            </a:r>
            <a:br>
              <a:rPr lang="en-US" dirty="0"/>
            </a:br>
            <a:r>
              <a:rPr lang="pt-BR" sz="2400"/>
              <a:t>Propriedades do Cabeamento de Fibra Óptica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4F0493-B526-DE4A-B220-F79C82C4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902311"/>
            <a:ext cx="7755099" cy="3505566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Não tão comum como UTP por causa da despesa envolvida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Ideal para alguns cenários de rede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Transmite dados por distâncias maiores com largura de banda maior do que qualquer outra mídia de rede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Menos suscetíveis à atenuação e completamente imunes ao EMI/RFI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Feito de fios flexíveis e extremamente finos de vidro muito puro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Usa um laser ou LED para codificar bits como pulsos de luz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000000"/>
                </a:solidFill>
              </a:rPr>
              <a:t>O cabo de fibra óptica atua como um guia de ondas para transmitir luz entre as duas extremidades com perda mínima de sinal</a:t>
            </a:r>
          </a:p>
        </p:txBody>
      </p:sp>
    </p:spTree>
    <p:extLst>
      <p:ext uri="{BB962C8B-B14F-4D97-AF65-F5344CB8AC3E}">
        <p14:creationId xmlns:p14="http://schemas.microsoft.com/office/powerpoint/2010/main" val="356696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427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Cabeamento de fibra óptica </a:t>
            </a:r>
            <a:br>
              <a:rPr lang="en-US" dirty="0"/>
            </a:br>
            <a:r>
              <a:rPr lang="pt-BR" sz="2400"/>
              <a:t>Tipos de meio físico de fibra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5086B-2901-0F41-A9EB-B71B1C482E4F}"/>
              </a:ext>
            </a:extLst>
          </p:cNvPr>
          <p:cNvSpPr txBox="1"/>
          <p:nvPr/>
        </p:nvSpPr>
        <p:spPr>
          <a:xfrm>
            <a:off x="1223992" y="776263"/>
            <a:ext cx="1858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1600"/>
              <a:t>Fibra de modo único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4ED91E-0D65-D341-8674-40BFA887E49F}"/>
              </a:ext>
            </a:extLst>
          </p:cNvPr>
          <p:cNvSpPr txBox="1"/>
          <p:nvPr/>
        </p:nvSpPr>
        <p:spPr>
          <a:xfrm>
            <a:off x="856904" y="3044268"/>
            <a:ext cx="25923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000000"/>
                </a:solidFill>
              </a:rPr>
              <a:t>Núcleo muito pequeno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000000"/>
                </a:solidFill>
              </a:rPr>
              <a:t>Usa lasers caros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000000"/>
                </a:solidFill>
              </a:rPr>
              <a:t>Aplicações de longa distância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69D71-1615-F943-A89B-B8E540C61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37" y="1159244"/>
            <a:ext cx="3498112" cy="1826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2F7914-42F0-484B-BB97-EB9EA6A329D7}"/>
              </a:ext>
            </a:extLst>
          </p:cNvPr>
          <p:cNvSpPr txBox="1"/>
          <p:nvPr/>
        </p:nvSpPr>
        <p:spPr>
          <a:xfrm>
            <a:off x="5976150" y="776263"/>
            <a:ext cx="1654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1600"/>
              <a:t>Fibra Multimodo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7D19F-4913-9C4C-95A2-35193F2716BF}"/>
              </a:ext>
            </a:extLst>
          </p:cNvPr>
          <p:cNvSpPr txBox="1"/>
          <p:nvPr/>
        </p:nvSpPr>
        <p:spPr>
          <a:xfrm>
            <a:off x="5496243" y="2941486"/>
            <a:ext cx="30668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000000"/>
                </a:solidFill>
              </a:rPr>
              <a:t>Núcleo maior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000000"/>
                </a:solidFill>
              </a:rPr>
              <a:t>Usa LEDs menos dispendiosos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000000"/>
                </a:solidFill>
              </a:rPr>
              <a:t>Os LEDs transmitem em ângulos diferentes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400">
                <a:solidFill>
                  <a:srgbClr val="000000"/>
                </a:solidFill>
              </a:rPr>
              <a:t>Até 10 Gbps a mais de 550 metros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8DE850-D35E-6A46-911C-7201A131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404" y="1159244"/>
            <a:ext cx="3498112" cy="18226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10E103-DB24-A243-A5CD-29306830B737}"/>
              </a:ext>
            </a:extLst>
          </p:cNvPr>
          <p:cNvSpPr txBox="1"/>
          <p:nvPr/>
        </p:nvSpPr>
        <p:spPr>
          <a:xfrm>
            <a:off x="475618" y="4025477"/>
            <a:ext cx="81927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00">
                <a:solidFill>
                  <a:srgbClr val="000000"/>
                </a:solidFill>
              </a:rPr>
              <a:t>O termo dispersão se refere ao espalhamento do pulso de luz com o tempo. Maior dispersão significa aumento da perda de força do sinal. MMF tem maior dispersão do que SMF, com uma distância máxima do cabo para MMF é de 550 metros.</a:t>
            </a:r>
          </a:p>
        </p:txBody>
      </p:sp>
    </p:spTree>
    <p:extLst>
      <p:ext uri="{BB962C8B-B14F-4D97-AF65-F5344CB8AC3E}">
        <p14:creationId xmlns:p14="http://schemas.microsoft.com/office/powerpoint/2010/main" val="93514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Cabeamento de fibra óptica</a:t>
            </a:r>
            <a:br>
              <a:rPr lang="en-US" dirty="0"/>
            </a:br>
            <a:r>
              <a:rPr lang="pt-BR" sz="2400"/>
              <a:t>Uso de cabeamento de fibra óptica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076BC-3C2E-CE4F-A6DA-A339E2D4B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933119"/>
            <a:ext cx="8280057" cy="3073946"/>
          </a:xfrm>
        </p:spPr>
        <p:txBody>
          <a:bodyPr/>
          <a:lstStyle/>
          <a:p>
            <a:pPr algn="l" rtl="0"/>
            <a:r>
              <a:rPr lang="pt-BR" sz="1600">
                <a:solidFill>
                  <a:srgbClr val="000000"/>
                </a:solidFill>
              </a:rPr>
              <a:t>Agora, o cabeamento de fibra óptica é usado em quatro setores: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 rtl="0">
              <a:buFont typeface="+mj-lt"/>
              <a:buAutoNum type="arabicPeriod"/>
            </a:pPr>
            <a:r>
              <a:rPr lang="pt-BR" sz="1600" b="1">
                <a:solidFill>
                  <a:srgbClr val="000000"/>
                </a:solidFill>
              </a:rPr>
              <a:t>Redes corporativas -</a:t>
            </a:r>
            <a:r>
              <a:rPr lang="pt-BR" sz="1600">
                <a:solidFill>
                  <a:srgbClr val="000000"/>
                </a:solidFill>
              </a:rPr>
              <a:t> usadas para aplicativos de cabeamento de backbone e dispositivos de infraestrutura de interconexão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pt-BR" sz="1600" b="1">
                <a:solidFill>
                  <a:srgbClr val="000000"/>
                </a:solidFill>
              </a:rPr>
              <a:t>Fiber-to-the-Home (FTTH)</a:t>
            </a:r>
            <a:r>
              <a:rPr lang="pt-BR" sz="1600">
                <a:solidFill>
                  <a:srgbClr val="000000"/>
                </a:solidFill>
              </a:rPr>
              <a:t>: usado para fornecer serviços de banda larga sempre ativos para casas e pequenas empresas.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pt-BR" sz="1600" b="1">
                <a:solidFill>
                  <a:srgbClr val="000000"/>
                </a:solidFill>
              </a:rPr>
              <a:t>Redes de longo curso -</a:t>
            </a:r>
            <a:r>
              <a:rPr lang="pt-BR" sz="1600">
                <a:solidFill>
                  <a:srgbClr val="000000"/>
                </a:solidFill>
              </a:rPr>
              <a:t> Utilizadas por provedores de serviços para conectar países e cidades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pt-BR" sz="1600" b="1">
                <a:solidFill>
                  <a:srgbClr val="000000"/>
                </a:solidFill>
              </a:rPr>
              <a:t>Redes de cabos submarinos -</a:t>
            </a:r>
            <a:r>
              <a:rPr lang="pt-BR" sz="1600">
                <a:solidFill>
                  <a:srgbClr val="000000"/>
                </a:solidFill>
              </a:rPr>
              <a:t> Utilizadas para fornecer soluções confiáveis de alta velocidade e alta capacidade, capazes de sobreviver em ambientes submarinos adversos até distâncias transoceânicas.</a:t>
            </a:r>
            <a:r>
              <a:rPr lang="pt-BR" sz="1600" b="1">
                <a:solidFill>
                  <a:srgbClr val="000000"/>
                </a:solidFill>
              </a:rPr>
              <a:t> 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 rtl="0"/>
            <a:r>
              <a:rPr lang="pt-BR" sz="1600">
                <a:solidFill>
                  <a:srgbClr val="000000"/>
                </a:solidFill>
              </a:rPr>
              <a:t>Nosso foco neste curso é o uso de fibra dentro da empresa.</a:t>
            </a:r>
          </a:p>
          <a:p>
            <a:pPr algn="l"/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3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Cabeamento de fibra óptica </a:t>
            </a:r>
            <a:br>
              <a:rPr lang="en-US" dirty="0"/>
            </a:br>
            <a:r>
              <a:rPr lang="pt-BR" sz="2400"/>
              <a:t>Conectores de fibra óptica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6D65F4-B7C3-924E-9B83-6DED04AD8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959161"/>
            <a:ext cx="2499094" cy="11582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4A587F-DE40-3E49-8A91-EEAED1C33FB7}"/>
              </a:ext>
            </a:extLst>
          </p:cNvPr>
          <p:cNvSpPr txBox="1"/>
          <p:nvPr/>
        </p:nvSpPr>
        <p:spPr>
          <a:xfrm>
            <a:off x="966086" y="2134142"/>
            <a:ext cx="2465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1400">
                <a:solidFill>
                  <a:srgbClr val="000000"/>
                </a:solidFill>
              </a:rPr>
              <a:t>Conectores de Ponta Reta (Straight-Tip - ST)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808FC8-9C53-6F46-BBFE-9EA2FE573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2766454"/>
            <a:ext cx="1923902" cy="15593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458872-CEC9-3244-B967-B0823E20436A}"/>
              </a:ext>
            </a:extLst>
          </p:cNvPr>
          <p:cNvSpPr txBox="1"/>
          <p:nvPr/>
        </p:nvSpPr>
        <p:spPr>
          <a:xfrm>
            <a:off x="609546" y="4401210"/>
            <a:ext cx="32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1400">
                <a:solidFill>
                  <a:srgbClr val="000000"/>
                </a:solidFill>
              </a:rPr>
              <a:t>Conectores SC (Conectores de Assinante)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64F955-27EC-7C4C-AD3C-DBA6ACB9C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119" y="920750"/>
            <a:ext cx="3303761" cy="11198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FAB514-071E-774B-A4BE-76D1026B088F}"/>
              </a:ext>
            </a:extLst>
          </p:cNvPr>
          <p:cNvSpPr txBox="1"/>
          <p:nvPr/>
        </p:nvSpPr>
        <p:spPr>
          <a:xfrm>
            <a:off x="5161423" y="2040564"/>
            <a:ext cx="3647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1400">
                <a:solidFill>
                  <a:srgbClr val="000000"/>
                </a:solidFill>
              </a:rPr>
              <a:t>Conectores Lucent (LC) Simplex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FA9AAA-D0E3-1B4B-BCE3-E072F4C23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677" y="2766454"/>
            <a:ext cx="3303876" cy="16347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A193B0-64EF-0045-89BD-9F60A6D39A54}"/>
              </a:ext>
            </a:extLst>
          </p:cNvPr>
          <p:cNvSpPr txBox="1"/>
          <p:nvPr/>
        </p:nvSpPr>
        <p:spPr>
          <a:xfrm>
            <a:off x="5574774" y="4367121"/>
            <a:ext cx="2861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1400">
                <a:solidFill>
                  <a:srgbClr val="000000"/>
                </a:solidFill>
              </a:rPr>
              <a:t>Conectores LC duplex, multimodo</a:t>
            </a:r>
          </a:p>
        </p:txBody>
      </p:sp>
    </p:spTree>
    <p:extLst>
      <p:ext uri="{BB962C8B-B14F-4D97-AF65-F5344CB8AC3E}">
        <p14:creationId xmlns:p14="http://schemas.microsoft.com/office/powerpoint/2010/main" val="11713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Cabo de remendo de</a:t>
            </a:r>
            <a:br>
              <a:rPr lang="en-US" dirty="0"/>
            </a:br>
            <a:r>
              <a:rPr lang="pt-BR" sz="1600"/>
              <a:t>fibra</a:t>
            </a:r>
            <a:r>
              <a:rPr lang="pt-BR" sz="2400"/>
              <a:t>óptica de cabeamento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4A587F-DE40-3E49-8A91-EEAED1C33FB7}"/>
              </a:ext>
            </a:extLst>
          </p:cNvPr>
          <p:cNvSpPr txBox="1"/>
          <p:nvPr/>
        </p:nvSpPr>
        <p:spPr>
          <a:xfrm>
            <a:off x="294919" y="3351215"/>
            <a:ext cx="202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00">
                <a:solidFill>
                  <a:srgbClr val="000000"/>
                </a:solidFill>
              </a:rPr>
              <a:t>Cabo multimodo SC-SC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EFFFC-758E-6943-85A1-8D1A08479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22" y="993211"/>
            <a:ext cx="2261511" cy="22703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92615F-AE90-F847-A154-41C4C44DB535}"/>
              </a:ext>
            </a:extLst>
          </p:cNvPr>
          <p:cNvSpPr txBox="1"/>
          <p:nvPr/>
        </p:nvSpPr>
        <p:spPr>
          <a:xfrm>
            <a:off x="2614243" y="3351215"/>
            <a:ext cx="202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00">
                <a:solidFill>
                  <a:srgbClr val="000000"/>
                </a:solidFill>
              </a:rPr>
              <a:t>Cabo de remendo LC-LC SM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7E7CC7-1B3A-0741-AEB9-886AB99D5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507" y="1135923"/>
            <a:ext cx="2182453" cy="17425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23C68-87AF-FB41-982B-B6FD2A4EE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984" y="1034720"/>
            <a:ext cx="2096505" cy="20496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3CF4337-D9BE-C745-8327-70A85BC3A360}"/>
              </a:ext>
            </a:extLst>
          </p:cNvPr>
          <p:cNvSpPr txBox="1"/>
          <p:nvPr/>
        </p:nvSpPr>
        <p:spPr>
          <a:xfrm>
            <a:off x="4933567" y="3351215"/>
            <a:ext cx="202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00">
                <a:solidFill>
                  <a:srgbClr val="000000"/>
                </a:solidFill>
              </a:rPr>
              <a:t>Cabo multimodo SC-SC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C28A5B-B6F5-274E-9424-046DCC31C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100" y="1143007"/>
            <a:ext cx="2124689" cy="19413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A289004-FFFB-C642-8A47-A4307F4C63D5}"/>
              </a:ext>
            </a:extLst>
          </p:cNvPr>
          <p:cNvSpPr txBox="1"/>
          <p:nvPr/>
        </p:nvSpPr>
        <p:spPr>
          <a:xfrm>
            <a:off x="6988954" y="3351215"/>
            <a:ext cx="202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00">
                <a:solidFill>
                  <a:srgbClr val="000000"/>
                </a:solidFill>
              </a:rPr>
              <a:t>Cabo de remendo ST-SC SM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F71162-B24B-0449-B572-371479B4D5FA}"/>
              </a:ext>
            </a:extLst>
          </p:cNvPr>
          <p:cNvSpPr/>
          <p:nvPr/>
        </p:nvSpPr>
        <p:spPr>
          <a:xfrm>
            <a:off x="294919" y="4029194"/>
            <a:ext cx="8594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pt-BR" sz="1600">
                <a:solidFill>
                  <a:srgbClr val="000000"/>
                </a:solidFill>
                <a:latin typeface="+mn-lt"/>
              </a:rPr>
              <a:t>A cor amarela indica cabos de fibra monomodo e o laranja é para cabos de fibra multimod</a:t>
            </a:r>
            <a:r>
              <a:rPr lang="pt-BR" sz="1400">
                <a:solidFill>
                  <a:srgbClr val="000000"/>
                </a:solidFill>
                <a:latin typeface="+mn-lt"/>
              </a:rPr>
              <a:t>o.</a:t>
            </a:r>
          </a:p>
        </p:txBody>
      </p:sp>
    </p:spTree>
    <p:extLst>
      <p:ext uri="{BB962C8B-B14F-4D97-AF65-F5344CB8AC3E}">
        <p14:creationId xmlns:p14="http://schemas.microsoft.com/office/powerpoint/2010/main" val="252473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DD52CCD-9D1E-4CC4-815A-A5967A0831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756" y="1279280"/>
          <a:ext cx="8595235" cy="2600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265">
                  <a:extLst>
                    <a:ext uri="{9D8B030D-6E8A-4147-A177-3AD203B41FA5}">
                      <a16:colId xmlns:a16="http://schemas.microsoft.com/office/drawing/2014/main" val="3215831619"/>
                    </a:ext>
                  </a:extLst>
                </a:gridCol>
                <a:gridCol w="6416970">
                  <a:extLst>
                    <a:ext uri="{9D8B030D-6E8A-4147-A177-3AD203B41FA5}">
                      <a16:colId xmlns:a16="http://schemas.microsoft.com/office/drawing/2014/main" val="276475465"/>
                    </a:ext>
                  </a:extLst>
                </a:gridCol>
              </a:tblGrid>
              <a:tr h="265091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Recurso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427975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Packet Tracer -  Atividade do Modo Físico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Estas atividades são concluídas usando o Packet Tracer no Modo Físico.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995017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Laboratórios práticos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Laboratórios projetados para trabalhar com equipamentos físicos.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594367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Atividades em sala de aula</a:t>
                      </a:r>
                    </a:p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Estes são encontrados na página Recursos do instrutor. As atividades de aula são projetadas para facilitar o aprendizado, a discussão em aula e a colaboração.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566603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Testes de módulo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Autoavaliações que integram conceitos e habilidades aprendidas ao longo da série de tópicos apresentados no módulo.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502776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Resumo do módulo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Recapitula brevemente o conteúdo do módulo.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046280"/>
                  </a:ext>
                </a:extLst>
              </a:tr>
            </a:tbl>
          </a:graphicData>
        </a:graphic>
      </p:graphicFrame>
      <p:sp>
        <p:nvSpPr>
          <p:cNvPr id="5" name="Title 2">
            <a:extLst>
              <a:ext uri="{FF2B5EF4-FFF2-40B4-BE49-F238E27FC236}">
                <a16:creationId xmlns:a16="http://schemas.microsoft.com/office/drawing/2014/main" id="{2D10C50B-ED86-4E5D-BD0F-658911DF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285"/>
            <a:ext cx="9144000" cy="757238"/>
          </a:xfrm>
        </p:spPr>
        <p:txBody>
          <a:bodyPr/>
          <a:lstStyle/>
          <a:p>
            <a:pPr rtl="0"/>
            <a:r>
              <a:rPr lang="pt-BR"/>
              <a:t>O que esperar neste módulo (Cont.)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31D3D35-BC84-421A-A5F0-48081A310F8E}"/>
              </a:ext>
            </a:extLst>
          </p:cNvPr>
          <p:cNvSpPr txBox="1">
            <a:spLocks/>
          </p:cNvSpPr>
          <p:nvPr/>
        </p:nvSpPr>
        <p:spPr bwMode="auto">
          <a:xfrm>
            <a:off x="106756" y="668963"/>
            <a:ext cx="8853286" cy="34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0" indent="-169863" algn="l" defTabSz="684213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58585B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5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Para facilitar a aprendizagem, os seguintes recursos podem ser incluídos neste módulo:</a:t>
            </a:r>
          </a:p>
          <a:p>
            <a:pPr marL="0" marR="0" lvl="0" indent="0" algn="l" defTabSz="684213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58585B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  <a:p>
            <a:pPr marL="0" marR="0" lvl="0" indent="0" algn="l" defTabSz="684213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58585B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024980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3941"/>
            <a:ext cx="8280057" cy="649990"/>
          </a:xfrm>
        </p:spPr>
        <p:txBody>
          <a:bodyPr/>
          <a:lstStyle/>
          <a:p>
            <a:pPr rtl="0"/>
            <a:r>
              <a:rPr lang="pt-BR" sz="1400" dirty="0"/>
              <a:t>Cabeamento de fibra ótica </a:t>
            </a:r>
            <a:br>
              <a:rPr lang="en-US" sz="1400" dirty="0"/>
            </a:br>
            <a:r>
              <a:rPr lang="pt-BR" sz="1400" dirty="0"/>
              <a:t>Fibra versus cobre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154448-E35D-BC47-BD49-7F9C30521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271" y="461731"/>
            <a:ext cx="8280057" cy="649990"/>
          </a:xfrm>
        </p:spPr>
        <p:txBody>
          <a:bodyPr/>
          <a:lstStyle/>
          <a:p>
            <a:pPr algn="l" rtl="0">
              <a:spcBef>
                <a:spcPts val="0"/>
              </a:spcBef>
            </a:pPr>
            <a:r>
              <a:rPr lang="pt-BR" sz="1200" dirty="0">
                <a:solidFill>
                  <a:srgbClr val="000000"/>
                </a:solidFill>
              </a:rPr>
              <a:t>A fibra óptica é usada principalmente como cabeamento de </a:t>
            </a:r>
            <a:r>
              <a:rPr lang="pt-BR" sz="1200" dirty="0" err="1">
                <a:solidFill>
                  <a:srgbClr val="000000"/>
                </a:solidFill>
              </a:rPr>
              <a:t>backbone</a:t>
            </a:r>
            <a:r>
              <a:rPr lang="pt-BR" sz="1200" dirty="0">
                <a:solidFill>
                  <a:srgbClr val="000000"/>
                </a:solidFill>
              </a:rPr>
              <a:t> para alto tráfego, ponto a ponto</a:t>
            </a:r>
          </a:p>
          <a:p>
            <a:pPr algn="l" rtl="0">
              <a:spcBef>
                <a:spcPts val="0"/>
              </a:spcBef>
            </a:pPr>
            <a:r>
              <a:rPr lang="pt-BR" sz="1200" dirty="0">
                <a:solidFill>
                  <a:srgbClr val="000000"/>
                </a:solidFill>
              </a:rPr>
              <a:t>ligações entre instalações de distribuição de dados e para a interligação de edifícios</a:t>
            </a:r>
          </a:p>
          <a:p>
            <a:pPr algn="l" rtl="0">
              <a:spcBef>
                <a:spcPts val="0"/>
              </a:spcBef>
            </a:pPr>
            <a:r>
              <a:rPr lang="pt-BR" sz="1200" dirty="0">
                <a:solidFill>
                  <a:srgbClr val="000000"/>
                </a:solidFill>
              </a:rPr>
              <a:t>em campus </a:t>
            </a:r>
            <a:r>
              <a:rPr lang="pt-BR" sz="1200" dirty="0" err="1">
                <a:solidFill>
                  <a:srgbClr val="000000"/>
                </a:solidFill>
              </a:rPr>
              <a:t>multi-construção</a:t>
            </a:r>
            <a:r>
              <a:rPr lang="pt-BR" sz="1200" dirty="0">
                <a:solidFill>
                  <a:srgbClr val="000000"/>
                </a:solidFill>
              </a:rPr>
              <a:t>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A5C7BF-C4C9-B349-B21A-EFF7CBA07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653084"/>
              </p:ext>
            </p:extLst>
          </p:nvPr>
        </p:nvGraphicFramePr>
        <p:xfrm>
          <a:off x="158436" y="1177581"/>
          <a:ext cx="8827128" cy="379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5334">
                  <a:extLst>
                    <a:ext uri="{9D8B030D-6E8A-4147-A177-3AD203B41FA5}">
                      <a16:colId xmlns:a16="http://schemas.microsoft.com/office/drawing/2014/main" val="208618587"/>
                    </a:ext>
                  </a:extLst>
                </a:gridCol>
                <a:gridCol w="2884925">
                  <a:extLst>
                    <a:ext uri="{9D8B030D-6E8A-4147-A177-3AD203B41FA5}">
                      <a16:colId xmlns:a16="http://schemas.microsoft.com/office/drawing/2014/main" val="3036265104"/>
                    </a:ext>
                  </a:extLst>
                </a:gridCol>
                <a:gridCol w="3206869">
                  <a:extLst>
                    <a:ext uri="{9D8B030D-6E8A-4147-A177-3AD203B41FA5}">
                      <a16:colId xmlns:a16="http://schemas.microsoft.com/office/drawing/2014/main" val="1572155159"/>
                    </a:ext>
                  </a:extLst>
                </a:gridCol>
              </a:tblGrid>
              <a:tr h="436839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b="1">
                          <a:effectLst/>
                        </a:rPr>
                        <a:t>Problemas de Implementação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b="1" dirty="0">
                          <a:effectLst/>
                        </a:rPr>
                        <a:t>Cabeamento UTP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b="1">
                          <a:effectLst/>
                        </a:rPr>
                        <a:t>Cabeamento de fibra óptica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863137053"/>
                  </a:ext>
                </a:extLst>
              </a:tr>
              <a:tr h="282828">
                <a:tc>
                  <a:txBody>
                    <a:bodyPr/>
                    <a:lstStyle/>
                    <a:p>
                      <a:pPr rtl="0" fontAlgn="ctr"/>
                      <a:r>
                        <a:rPr lang="pt-BR" b="0">
                          <a:solidFill>
                            <a:srgbClr val="000000"/>
                          </a:solidFill>
                          <a:effectLst/>
                        </a:rPr>
                        <a:t>Largura de banda suportada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b="0">
                          <a:solidFill>
                            <a:srgbClr val="000000"/>
                          </a:solidFill>
                          <a:effectLst/>
                        </a:rPr>
                        <a:t>10 Mb/s - 10 Gb/s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b="0">
                          <a:solidFill>
                            <a:srgbClr val="000000"/>
                          </a:solidFill>
                          <a:effectLst/>
                        </a:rPr>
                        <a:t>10 Mb/s - 100 Gb/s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114237156"/>
                  </a:ext>
                </a:extLst>
              </a:tr>
              <a:tr h="478364">
                <a:tc>
                  <a:txBody>
                    <a:bodyPr/>
                    <a:lstStyle/>
                    <a:p>
                      <a:pPr rtl="0" fontAlgn="ctr"/>
                      <a:r>
                        <a:rPr lang="pt-BR" b="0">
                          <a:solidFill>
                            <a:srgbClr val="000000"/>
                          </a:solidFill>
                          <a:effectLst/>
                        </a:rPr>
                        <a:t>Distância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b="0">
                          <a:solidFill>
                            <a:srgbClr val="000000"/>
                          </a:solidFill>
                          <a:effectLst/>
                        </a:rPr>
                        <a:t>Relativamente curto (1 a 100 metros)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b="0">
                          <a:solidFill>
                            <a:srgbClr val="000000"/>
                          </a:solidFill>
                          <a:effectLst/>
                        </a:rPr>
                        <a:t>Relativamente longo (1 - 100.000 metros)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135285250"/>
                  </a:ext>
                </a:extLst>
              </a:tr>
              <a:tr h="673900">
                <a:tc>
                  <a:txBody>
                    <a:bodyPr/>
                    <a:lstStyle/>
                    <a:p>
                      <a:pPr rtl="0" fontAlgn="ctr"/>
                      <a:r>
                        <a:rPr lang="pt-BR" b="0">
                          <a:solidFill>
                            <a:srgbClr val="000000"/>
                          </a:solidFill>
                          <a:effectLst/>
                        </a:rPr>
                        <a:t>Imunidade a interferência eletromagnética e de frequências de rádio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b="0" dirty="0">
                          <a:solidFill>
                            <a:srgbClr val="000000"/>
                          </a:solidFill>
                          <a:effectLst/>
                        </a:rPr>
                        <a:t>Baixa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b="0">
                          <a:solidFill>
                            <a:srgbClr val="000000"/>
                          </a:solidFill>
                          <a:effectLst/>
                        </a:rPr>
                        <a:t>Alto (totalmente imune)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960717250"/>
                  </a:ext>
                </a:extLst>
              </a:tr>
              <a:tr h="436839">
                <a:tc>
                  <a:txBody>
                    <a:bodyPr/>
                    <a:lstStyle/>
                    <a:p>
                      <a:pPr rtl="0" fontAlgn="ctr"/>
                      <a:r>
                        <a:rPr lang="pt-BR" b="0">
                          <a:solidFill>
                            <a:srgbClr val="000000"/>
                          </a:solidFill>
                          <a:effectLst/>
                        </a:rPr>
                        <a:t>Imunidade a perigos elétricos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b="0">
                          <a:solidFill>
                            <a:srgbClr val="000000"/>
                          </a:solidFill>
                          <a:effectLst/>
                        </a:rPr>
                        <a:t>Baixa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b="0">
                          <a:solidFill>
                            <a:srgbClr val="000000"/>
                          </a:solidFill>
                          <a:effectLst/>
                        </a:rPr>
                        <a:t>Alto (totalmente imune)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027643397"/>
                  </a:ext>
                </a:extLst>
              </a:tr>
              <a:tr h="478364">
                <a:tc>
                  <a:txBody>
                    <a:bodyPr/>
                    <a:lstStyle/>
                    <a:p>
                      <a:pPr rtl="0" fontAlgn="ctr"/>
                      <a:r>
                        <a:rPr lang="pt-BR" b="0">
                          <a:solidFill>
                            <a:srgbClr val="000000"/>
                          </a:solidFill>
                          <a:effectLst/>
                        </a:rPr>
                        <a:t>Custos da mídia e dos conectores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b="0">
                          <a:solidFill>
                            <a:srgbClr val="000000"/>
                          </a:solidFill>
                          <a:effectLst/>
                        </a:rPr>
                        <a:t>Menor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b="0">
                          <a:solidFill>
                            <a:srgbClr val="000000"/>
                          </a:solidFill>
                          <a:effectLst/>
                        </a:rPr>
                        <a:t>Mais alta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4021883645"/>
                  </a:ext>
                </a:extLst>
              </a:tr>
              <a:tr h="478364">
                <a:tc>
                  <a:txBody>
                    <a:bodyPr/>
                    <a:lstStyle/>
                    <a:p>
                      <a:pPr rtl="0" fontAlgn="ctr"/>
                      <a:r>
                        <a:rPr lang="pt-BR" b="0">
                          <a:solidFill>
                            <a:srgbClr val="000000"/>
                          </a:solidFill>
                          <a:effectLst/>
                        </a:rPr>
                        <a:t>Habilidades necessárias para a instalação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b="0">
                          <a:solidFill>
                            <a:srgbClr val="000000"/>
                          </a:solidFill>
                          <a:effectLst/>
                        </a:rPr>
                        <a:t>Menor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b="0">
                          <a:solidFill>
                            <a:srgbClr val="000000"/>
                          </a:solidFill>
                          <a:effectLst/>
                        </a:rPr>
                        <a:t>Mais alta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856916499"/>
                  </a:ext>
                </a:extLst>
              </a:tr>
              <a:tr h="282828">
                <a:tc>
                  <a:txBody>
                    <a:bodyPr/>
                    <a:lstStyle/>
                    <a:p>
                      <a:pPr rtl="0" fontAlgn="ctr"/>
                      <a:r>
                        <a:rPr lang="pt-BR" b="0">
                          <a:solidFill>
                            <a:srgbClr val="000000"/>
                          </a:solidFill>
                          <a:effectLst/>
                        </a:rPr>
                        <a:t>Precauções de segurança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b="0">
                          <a:solidFill>
                            <a:srgbClr val="000000"/>
                          </a:solidFill>
                          <a:effectLst/>
                        </a:rPr>
                        <a:t>Menor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b="0" dirty="0">
                          <a:solidFill>
                            <a:srgbClr val="000000"/>
                          </a:solidFill>
                          <a:effectLst/>
                        </a:rPr>
                        <a:t>Mais alta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497517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987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4.6 - Mídia Sem Fio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568059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Meio físico sem fio </a:t>
            </a:r>
            <a:br>
              <a:rPr lang="en-US" dirty="0"/>
            </a:br>
            <a:r>
              <a:rPr lang="pt-BR" sz="2400"/>
              <a:t>Propriedades do meio físico sem fio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C66286-CFA0-104C-B29B-89853AF73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934431"/>
          </a:xfrm>
        </p:spPr>
        <p:txBody>
          <a:bodyPr/>
          <a:lstStyle/>
          <a:p>
            <a:pPr marL="0" indent="0" algn="l" rtl="0"/>
            <a:r>
              <a:rPr lang="pt-BR" sz="1800">
                <a:solidFill>
                  <a:srgbClr val="000000"/>
                </a:solidFill>
              </a:rPr>
              <a:t>Ele carrega sinais eletromagnéticos que representam dígitos binários usando frequências de rádio ou microondas. Isso fornece a melhor opção de mobilidade. Os números de conexão sem fio continuam aumentando.</a:t>
            </a:r>
          </a:p>
          <a:p>
            <a:pPr marL="0" indent="0" algn="l"/>
            <a:endParaRPr lang="en-US" sz="1800" dirty="0">
              <a:solidFill>
                <a:srgbClr val="000000"/>
              </a:solidFill>
            </a:endParaRPr>
          </a:p>
          <a:p>
            <a:pPr marL="0" indent="0" algn="l" rtl="0"/>
            <a:r>
              <a:rPr lang="pt-BR" sz="1800">
                <a:solidFill>
                  <a:srgbClr val="000000"/>
                </a:solidFill>
              </a:rPr>
              <a:t>Algumas das limitações do wireless:</a:t>
            </a:r>
          </a:p>
          <a:p>
            <a:pPr marL="358835" lvl="1" indent="-285750" rtl="0"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rgbClr val="000000"/>
                </a:solidFill>
              </a:rPr>
              <a:t>Área de cobertura</a:t>
            </a:r>
            <a:r>
              <a:rPr lang="pt-BR" sz="1600">
                <a:solidFill>
                  <a:srgbClr val="000000"/>
                </a:solidFill>
              </a:rPr>
              <a:t> - A cobertura efetiva pode ser significativamente afetada pelas características físicas do local de implantação. </a:t>
            </a:r>
          </a:p>
          <a:p>
            <a:pPr marL="358835" lvl="1" indent="-285750" rtl="0"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rgbClr val="000000"/>
                </a:solidFill>
              </a:rPr>
              <a:t>Interferência</a:t>
            </a:r>
            <a:r>
              <a:rPr lang="pt-BR" sz="1600">
                <a:solidFill>
                  <a:srgbClr val="000000"/>
                </a:solidFill>
              </a:rPr>
              <a:t> - O wireless é suscetível a interferência e pode ser interrompido por muitos dispositivos comuns. </a:t>
            </a:r>
          </a:p>
          <a:p>
            <a:pPr marL="358835" lvl="1" indent="-285750" rtl="0"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rgbClr val="000000"/>
                </a:solidFill>
              </a:rPr>
              <a:t>Segurança</a:t>
            </a:r>
            <a:r>
              <a:rPr lang="pt-BR" sz="1600">
                <a:solidFill>
                  <a:srgbClr val="000000"/>
                </a:solidFill>
              </a:rPr>
              <a:t> - A cobertura de comunicação sem fio não requer acesso a uma parte física da mídia.</a:t>
            </a:r>
          </a:p>
          <a:p>
            <a:pPr marL="358835" lvl="1" indent="-285750" rtl="0"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rgbClr val="000000"/>
                </a:solidFill>
              </a:rPr>
              <a:t>As WLANs médias compartilhadas</a:t>
            </a:r>
            <a:r>
              <a:rPr lang="pt-BR" sz="1600">
                <a:solidFill>
                  <a:srgbClr val="000000"/>
                </a:solidFill>
              </a:rPr>
              <a:t> operam em half-duplex, o que significa que apenas um dispositivo pode enviar ou receber por vez. Muitos usuários acessando a WLAN simultaneamente resultam em largura de banda reduzida para cada usuário.</a:t>
            </a:r>
          </a:p>
        </p:txBody>
      </p:sp>
    </p:spTree>
    <p:extLst>
      <p:ext uri="{BB962C8B-B14F-4D97-AF65-F5344CB8AC3E}">
        <p14:creationId xmlns:p14="http://schemas.microsoft.com/office/powerpoint/2010/main" val="341894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Meio físico sem fio </a:t>
            </a:r>
            <a:br>
              <a:rPr lang="en-US" dirty="0"/>
            </a:br>
            <a:r>
              <a:rPr lang="pt-BR" sz="2400"/>
              <a:t>Tipos de meio físico sem fio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98538-A3BD-9F47-9419-316666EE7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656423"/>
            <a:ext cx="8424241" cy="4094687"/>
          </a:xfrm>
        </p:spPr>
        <p:txBody>
          <a:bodyPr/>
          <a:lstStyle/>
          <a:p>
            <a:pPr marL="0" algn="l" rtl="0">
              <a:spcBef>
                <a:spcPts val="0"/>
              </a:spcBef>
            </a:pPr>
            <a:r>
              <a:rPr lang="pt-BR" sz="1600">
                <a:solidFill>
                  <a:srgbClr val="000000"/>
                </a:solidFill>
              </a:rPr>
              <a:t>Os padrões do IEEE e do setor de telecomunicações para comunicação de dados sem fio</a:t>
            </a:r>
          </a:p>
          <a:p>
            <a:pPr marL="0" algn="l" rtl="0">
              <a:spcBef>
                <a:spcPts val="0"/>
              </a:spcBef>
            </a:pPr>
            <a:r>
              <a:rPr lang="pt-BR" sz="1600">
                <a:solidFill>
                  <a:srgbClr val="000000"/>
                </a:solidFill>
              </a:rPr>
              <a:t>cobrem tanto o link de dados quanto as camadas físicas. Em cada um desses padrões, camada física</a:t>
            </a:r>
          </a:p>
          <a:p>
            <a:pPr marL="0" algn="l" rtl="0">
              <a:spcBef>
                <a:spcPts val="0"/>
              </a:spcBef>
            </a:pPr>
            <a:r>
              <a:rPr lang="pt-BR" sz="1600">
                <a:solidFill>
                  <a:srgbClr val="000000"/>
                </a:solidFill>
              </a:rPr>
              <a:t>especificações ditam: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pt-BR" sz="1500">
                <a:solidFill>
                  <a:srgbClr val="000000"/>
                </a:solidFill>
              </a:rPr>
              <a:t>Métodos de codificação de dados para sinais de rádio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pt-BR" sz="1500">
                <a:solidFill>
                  <a:srgbClr val="000000"/>
                </a:solidFill>
              </a:rPr>
              <a:t>Frequência e potência de transmissão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pt-BR" sz="1500">
                <a:solidFill>
                  <a:srgbClr val="000000"/>
                </a:solidFill>
              </a:rPr>
              <a:t>Requisitos de recepção e decodificação de sinal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pt-BR" sz="1500">
                <a:solidFill>
                  <a:srgbClr val="000000"/>
                </a:solidFill>
              </a:rPr>
              <a:t>Projeto e construção de antenas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 rtl="0"/>
            <a:r>
              <a:rPr lang="pt-BR" sz="1600">
                <a:solidFill>
                  <a:srgbClr val="000000"/>
                </a:solidFill>
              </a:rPr>
              <a:t>Padrões Sem Fio: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pt-BR" sz="1500" b="1">
                <a:solidFill>
                  <a:srgbClr val="000000"/>
                </a:solidFill>
              </a:rPr>
              <a:t>Wi-Fi (IEEE 802.11) </a:t>
            </a:r>
            <a:r>
              <a:rPr lang="pt-BR" sz="1500">
                <a:solidFill>
                  <a:srgbClr val="000000"/>
                </a:solidFill>
              </a:rPr>
              <a:t>- Tecnologia LAN sem fio (WLAN)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pt-BR" sz="1500" b="1">
                <a:solidFill>
                  <a:srgbClr val="000000"/>
                </a:solidFill>
              </a:rPr>
              <a:t>Bluetooth (IEEE 802.15) </a:t>
            </a:r>
            <a:r>
              <a:rPr lang="pt-BR" sz="1500">
                <a:solidFill>
                  <a:srgbClr val="000000"/>
                </a:solidFill>
              </a:rPr>
              <a:t>- Padrão de rede de área pessoal sem fio (WPAN)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pt-BR" sz="1500" b="1">
                <a:solidFill>
                  <a:srgbClr val="000000"/>
                </a:solidFill>
              </a:rPr>
              <a:t>WiMAX (IEEE 802.16) </a:t>
            </a:r>
            <a:r>
              <a:rPr lang="pt-BR" sz="1500">
                <a:solidFill>
                  <a:srgbClr val="000000"/>
                </a:solidFill>
              </a:rPr>
              <a:t>- Usa uma topologia ponto-a-multiponto para fornecer acesso sem fio de banda larga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pt-BR" sz="1500" b="1">
                <a:solidFill>
                  <a:srgbClr val="000000"/>
                </a:solidFill>
              </a:rPr>
              <a:t>Zigbee (IEEE 802.15.4) </a:t>
            </a:r>
            <a:r>
              <a:rPr lang="pt-BR" sz="1500">
                <a:solidFill>
                  <a:srgbClr val="000000"/>
                </a:solidFill>
              </a:rPr>
              <a:t>- Comunicações com baixa taxa de dados e baixo consumo de energia, principalmente para aplicações de Internet das Coisas (IoT)</a:t>
            </a:r>
          </a:p>
        </p:txBody>
      </p:sp>
    </p:spTree>
    <p:extLst>
      <p:ext uri="{BB962C8B-B14F-4D97-AF65-F5344CB8AC3E}">
        <p14:creationId xmlns:p14="http://schemas.microsoft.com/office/powerpoint/2010/main" val="266605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Meio físico sem fio </a:t>
            </a:r>
            <a:br>
              <a:rPr lang="en-US" dirty="0"/>
            </a:br>
            <a:r>
              <a:rPr lang="pt-BR" sz="2400"/>
              <a:t>LAN sem fio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874280-9EA6-0242-8034-EC3F27C94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877330"/>
            <a:ext cx="8280057" cy="3544404"/>
          </a:xfrm>
        </p:spPr>
        <p:txBody>
          <a:bodyPr/>
          <a:lstStyle/>
          <a:p>
            <a:pPr marL="0" indent="0" algn="l" rtl="0"/>
            <a:r>
              <a:rPr lang="pt-BR" sz="1800">
                <a:solidFill>
                  <a:srgbClr val="000000"/>
                </a:solidFill>
              </a:rPr>
              <a:t>Em geral, uma LAN sem fio (WLAN) requer os seguintes dispositivos: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800" b="1">
                <a:solidFill>
                  <a:srgbClr val="000000"/>
                </a:solidFill>
              </a:rPr>
              <a:t>Access Point (Ponto de Acesso) Sem Fio (AP)</a:t>
            </a:r>
            <a:r>
              <a:rPr lang="pt-BR" sz="1800">
                <a:solidFill>
                  <a:srgbClr val="000000"/>
                </a:solidFill>
              </a:rPr>
              <a:t>: concentra os sinais sem fio dos usuários e se conecta, geralmente por meio de um cabo de cobre, a uma infraestrutura de rede de cobre existente, como a Ethernet.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800" b="1">
                <a:solidFill>
                  <a:srgbClr val="000000"/>
                </a:solidFill>
              </a:rPr>
              <a:t>Adaptadores de NIC sem fio</a:t>
            </a:r>
            <a:r>
              <a:rPr lang="pt-BR" sz="1800">
                <a:solidFill>
                  <a:srgbClr val="000000"/>
                </a:solidFill>
              </a:rPr>
              <a:t> - fornecem recursos de comunicação sem fio para hosts de rede.</a:t>
            </a:r>
          </a:p>
          <a:p>
            <a:pPr marL="0" indent="0" algn="l"/>
            <a:endParaRPr lang="en-US" sz="1800" dirty="0">
              <a:solidFill>
                <a:srgbClr val="000000"/>
              </a:solidFill>
            </a:endParaRPr>
          </a:p>
          <a:p>
            <a:pPr marL="0" indent="0" algn="l" rtl="0"/>
            <a:r>
              <a:rPr lang="pt-BR" sz="1800">
                <a:solidFill>
                  <a:srgbClr val="000000"/>
                </a:solidFill>
              </a:rPr>
              <a:t>Existem vários padrões de WLAN. Ao adquirir equipamentos WLAN, garanta compatibilidade e interoperabilidade.</a:t>
            </a:r>
          </a:p>
          <a:p>
            <a:pPr marL="0" indent="0" algn="l"/>
            <a:endParaRPr lang="en-US" sz="1800" dirty="0">
              <a:solidFill>
                <a:srgbClr val="000000"/>
              </a:solidFill>
            </a:endParaRPr>
          </a:p>
          <a:p>
            <a:pPr marL="0" indent="0" algn="l" rtl="0"/>
            <a:r>
              <a:rPr lang="pt-BR" sz="1800">
                <a:solidFill>
                  <a:srgbClr val="000000"/>
                </a:solidFill>
              </a:rPr>
              <a:t>Os administradores de rede devem desenvolver e aplicar políticas e processos de segurança rigorosos para proteger as WLANs contra acesso e danos não autorizados.</a:t>
            </a:r>
          </a:p>
        </p:txBody>
      </p:sp>
    </p:spTree>
    <p:extLst>
      <p:ext uri="{BB962C8B-B14F-4D97-AF65-F5344CB8AC3E}">
        <p14:creationId xmlns:p14="http://schemas.microsoft.com/office/powerpoint/2010/main" val="130120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Meio físico sem fio </a:t>
            </a:r>
            <a:br>
              <a:rPr lang="en-US" dirty="0"/>
            </a:br>
            <a:r>
              <a:rPr lang="pt-BR" sz="2400"/>
              <a:t>Packet Tracer - Conexão de uma LAN com e sem fio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874280-9EA6-0242-8034-EC3F27C94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877330"/>
            <a:ext cx="8280057" cy="3544404"/>
          </a:xfrm>
        </p:spPr>
        <p:txBody>
          <a:bodyPr/>
          <a:lstStyle/>
          <a:p>
            <a:pPr marL="0" indent="0" algn="l" rtl="0"/>
            <a:r>
              <a:rPr lang="pt-BR" sz="1800">
                <a:solidFill>
                  <a:srgbClr val="000000"/>
                </a:solidFill>
              </a:rPr>
              <a:t>Neste Packet Tracer, você fará o seguinte:</a:t>
            </a:r>
          </a:p>
          <a:p>
            <a:pPr marL="0" indent="0" algn="l"/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000000"/>
                </a:solidFill>
              </a:rPr>
              <a:t>Conectar-se à nuvem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000000"/>
                </a:solidFill>
              </a:rPr>
              <a:t>Conexão com um Roteador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000000"/>
                </a:solidFill>
              </a:rPr>
              <a:t>Conectar os dispositivos restantes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000000"/>
                </a:solidFill>
              </a:rPr>
              <a:t>Verificar as conexões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000000"/>
                </a:solidFill>
              </a:rPr>
              <a:t>Examinar a topologia física</a:t>
            </a:r>
          </a:p>
          <a:p>
            <a:pPr marL="0" indent="0" algn="l"/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98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pt-BR" sz="1600"/>
              <a:t>Meio físico sem fio </a:t>
            </a:r>
            <a:br>
              <a:rPr lang="en-US" dirty="0"/>
            </a:br>
            <a:r>
              <a:rPr lang="pt-BR" sz="2400"/>
              <a:t>Laboratório – Exibição de informações de NIC com e sem fio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874280-9EA6-0242-8034-EC3F27C94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877330"/>
            <a:ext cx="8280057" cy="3544404"/>
          </a:xfrm>
        </p:spPr>
        <p:txBody>
          <a:bodyPr/>
          <a:lstStyle/>
          <a:p>
            <a:pPr marL="0" indent="0" algn="l" rtl="0"/>
            <a:r>
              <a:rPr lang="pt-BR" sz="1800">
                <a:solidFill>
                  <a:srgbClr val="000000"/>
                </a:solidFill>
              </a:rPr>
              <a:t>Neste laboratório, você completará os seguintes objetivos:</a:t>
            </a:r>
          </a:p>
          <a:p>
            <a:pPr marL="0" indent="0" algn="l"/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000000"/>
                </a:solidFill>
              </a:rPr>
              <a:t>Identificar e trabalhar com placas de rede do PC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000000"/>
                </a:solidFill>
              </a:rPr>
              <a:t>Identificar e usar os ícones rede da notificação do sistema</a:t>
            </a:r>
          </a:p>
          <a:p>
            <a:pPr marL="0" indent="0" algn="l"/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62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47520"/>
            <a:ext cx="8280314" cy="970280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4.7 - Módulo Prática e Quiz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599242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8872"/>
            <a:ext cx="9144000" cy="992597"/>
          </a:xfrm>
        </p:spPr>
        <p:txBody>
          <a:bodyPr/>
          <a:lstStyle/>
          <a:p>
            <a:pPr rtl="0"/>
            <a:r>
              <a:rPr lang="pt-BR" sz="1600"/>
              <a:t>Módulo Prática e Quiz</a:t>
            </a:r>
            <a:br>
              <a:rPr lang="en-US" altLang="en-US" dirty="0"/>
            </a:br>
            <a:r>
              <a:rPr lang="pt-BR"/>
              <a:t>Packet Tracer — Exploração de Camada Física — Modo Físico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0913010-55BD-654E-8C45-7CAB421D7C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4593" y="684823"/>
            <a:ext cx="9049407" cy="2628317"/>
          </a:xfrm>
        </p:spPr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 rtl="0">
              <a:buNone/>
            </a:pPr>
            <a:r>
              <a:rPr lang="pt-BR" sz="1600"/>
              <a:t>Nesta atividade de modo físico do TRACER Packet (PTPM), você concluirá o seguinte:</a:t>
            </a:r>
          </a:p>
          <a:p>
            <a:pPr marL="531812" lvl="1" indent="-342900" rtl="0">
              <a:spcBef>
                <a:spcPts val="600"/>
              </a:spcBef>
              <a:spcAft>
                <a:spcPts val="600"/>
              </a:spcAft>
              <a:buSzPts val="700"/>
              <a:buFont typeface="Webdings" panose="05030102010509060703" pitchFamily="18" charset="2"/>
              <a:buChar char=""/>
            </a:pPr>
            <a:r>
              <a:rPr lang="pt-BR" sz="16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Examine Informações de Endereçamento IP Local</a:t>
            </a:r>
          </a:p>
          <a:p>
            <a:pPr marL="531812" lvl="1" indent="-342900" rtl="0">
              <a:spcBef>
                <a:spcPts val="600"/>
              </a:spcBef>
              <a:spcAft>
                <a:spcPts val="600"/>
              </a:spcAft>
              <a:buSzPts val="700"/>
              <a:buFont typeface="Webdings" panose="05030102010509060703" pitchFamily="18" charset="2"/>
              <a:buChar char=""/>
            </a:pPr>
            <a:r>
              <a:rPr lang="pt-BR" sz="16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Traçar o Caminho Entre Fonte e Destino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6267582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1400">
                <a:latin typeface="Arial" charset="0"/>
              </a:rPr>
              <a:t>Módulo Prática e Quiz</a:t>
            </a:r>
            <a:br>
              <a:rPr lang="en-US" dirty="0">
                <a:latin typeface="Arial" charset="0"/>
              </a:rPr>
            </a:br>
            <a:r>
              <a:rPr lang="pt-BR">
                <a:latin typeface="Arial" charset="0"/>
              </a:rPr>
              <a:t>Packet Tracer - Conecte a camada física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C22E0C-A8B9-7D4B-BC8E-95F594764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Neste Packet Tracer, você fará o seguinte: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lvl="1" rtl="0">
              <a:buFont typeface="Arial" panose="020B0604020202020204" pitchFamily="34" charset="0"/>
              <a:buChar char="•"/>
            </a:pPr>
            <a:r>
              <a:rPr lang="pt-BR"/>
              <a:t>Identificar Características Físicas de Dispositivos para Interconexão de Redes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pt-BR"/>
              <a:t>Selecionar os Módulos Corretos para Ter Conectividade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pt-BR"/>
              <a:t>Conectar os Dispositivos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pt-BR"/>
              <a:t>Verifique a conectividade de rede.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280458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/>
            <a:r>
              <a:rPr lang="pt-BR"/>
              <a:t>Verifique seu entendimento</a:t>
            </a:r>
          </a:p>
        </p:txBody>
      </p:sp>
      <p:sp>
        <p:nvSpPr>
          <p:cNvPr id="7171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965201"/>
            <a:ext cx="8878570" cy="3643747"/>
          </a:xfrm>
        </p:spPr>
        <p:txBody>
          <a:bodyPr/>
          <a:lstStyle/>
          <a:p>
            <a:pPr rtl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/>
              <a:t>As atividades "Verifique sua compreensão" são projetadas para permitir que os alunos determinem rapidamente se entendem o conteúdo e podem prosseguir ou se precisam revisar. </a:t>
            </a:r>
          </a:p>
          <a:p>
            <a:pPr rtl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/>
              <a:t>Verifique se suas atividades de compreensão </a:t>
            </a:r>
            <a:r>
              <a:rPr lang="pt-BR" b="1" i="1"/>
              <a:t>não </a:t>
            </a:r>
            <a:r>
              <a:rPr lang="pt-BR"/>
              <a:t>afetam as notas do aluno.</a:t>
            </a:r>
          </a:p>
          <a:p>
            <a:pPr rtl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/>
              <a:t>Não há slides separados para essas atividades no PPT. Elas estão listadas na área de anotações do slide que aparece antes dessas atividades.</a:t>
            </a:r>
          </a:p>
          <a:p>
            <a:pPr marL="0" indent="0" eaLnBrk="1" hangingPunct="1">
              <a:spcBef>
                <a:spcPct val="30000"/>
              </a:spcBef>
              <a:buNone/>
            </a:pPr>
            <a:endParaRPr lang="en-US" dirty="0"/>
          </a:p>
          <a:p>
            <a:pPr eaLnBrk="1" hangingPunct="1"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2702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1400">
                <a:latin typeface="Arial" charset="0"/>
              </a:rPr>
              <a:t>Módulo Prática e Quiz</a:t>
            </a:r>
            <a:br>
              <a:rPr lang="en-US" dirty="0">
                <a:latin typeface="Arial" charset="0"/>
              </a:rPr>
            </a:br>
            <a:r>
              <a:rPr lang="pt-BR">
                <a:latin typeface="Arial" charset="0"/>
              </a:rPr>
              <a:t>O que aprendi neste módulo?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C22E0C-A8B9-7D4B-BC8E-95F594764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3037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/>
              <a:t>Antes de qualquer comunicação de rede, uma conexão física com uma rede local, com ou sem fio, deve ser estabelecida. </a:t>
            </a:r>
          </a:p>
          <a:p>
            <a:pPr marL="173037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/>
              <a:t>A camada física consiste em circuitos eletrônicos, meios físicos e conectores desenvolvidos pelos engenheiros. </a:t>
            </a:r>
          </a:p>
          <a:p>
            <a:pPr marL="173037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/>
              <a:t>Os padrões da camada física abordam três áreas funcionais: componentes físicos, codificação e sinalização. </a:t>
            </a:r>
          </a:p>
          <a:p>
            <a:pPr marL="173037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/>
              <a:t>Três tipos de cabeamento de cobre são: UTP, STP e cabo coaxial (coaxial). </a:t>
            </a:r>
          </a:p>
          <a:p>
            <a:pPr marL="173037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/>
              <a:t>O cabeamento de UTP está em conformidade com os padrões estabelecidos conjuntamente pela TIA/EIA. As características elétricas do cabeamento de cobre são definidas pelo Instituto de Engenharia Elétrica e Eletrônica (IEEE). </a:t>
            </a:r>
          </a:p>
          <a:p>
            <a:pPr marL="173037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/>
              <a:t>Os principais tipos de cabos que são obtidos usando convenções de fiação específicas são Ethernet Straight-through e Ethernet Crossover.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8999575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1400">
                <a:latin typeface="Arial" charset="0"/>
              </a:rPr>
              <a:t>Módulo Prática e Quiz</a:t>
            </a:r>
            <a:br>
              <a:rPr lang="en-US" dirty="0">
                <a:latin typeface="Arial" charset="0"/>
              </a:rPr>
            </a:br>
            <a:r>
              <a:rPr lang="pt-BR">
                <a:latin typeface="Arial" charset="0"/>
              </a:rPr>
              <a:t>O que eu aprendi neste módulo (Cont.)?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C22E0C-A8B9-7D4B-BC8E-95F594764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/>
              <a:t>O cabo de fibra óptica transmite dados por longas distâncias e a larguras de banda mais altas do que qualquer outra mídia de rede. 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/>
              <a:t>Existem quatro tipos de conectores de fibra óptica: ST, SC, LC e LC multimodo duplex. 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/>
              <a:t>Os cabos de patch de fibra óptica incluem multimodo SC-SC, monomodo LC-LC, multimodo ST-LC e monomodo SC-ST. 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/>
              <a:t>O meio físico sem fio transporta sinais eletromagnéticos que representam os dígitos binários de comunicações de dados usando frequências de rádio ou de micro-ondas. A rede sem fio tem algumas limitações, incluindo área de cobertura, interferência, segurança e os problemas que ocorrem com qualquer mídia compartilhada. 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/>
              <a:t>Os padrões sem fio incluem o seguinte: Wi-Fi (IEEE 802.11), Bluetooth (IEEE 802.15), WiMAX (IEEE 802.16) e Zigbee (IEEE 802.15.4). 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/>
              <a:t>A LAN sem fio (WLAN) requer um AP sem fio e adaptadores NIC sem fio.</a:t>
            </a:r>
          </a:p>
          <a:p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109726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609056"/>
          </a:xfrm>
        </p:spPr>
        <p:txBody>
          <a:bodyPr/>
          <a:lstStyle/>
          <a:p>
            <a:pPr rtl="0" eaLnBrk="1" hangingPunct="1"/>
            <a:r>
              <a:rPr lang="pt-BR" sz="1400">
                <a:latin typeface="Arial" charset="0"/>
              </a:rPr>
              <a:t>Módulo 4: Camada Física</a:t>
            </a:r>
            <a:br>
              <a:rPr lang="en-US" dirty="0">
                <a:latin typeface="Arial" charset="0"/>
              </a:rPr>
            </a:br>
            <a:r>
              <a:rPr lang="pt-BR">
                <a:latin typeface="Arial" charset="0"/>
              </a:rPr>
              <a:t>Novos Termos e Comandos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2480B83-AF5E-4A70-B69B-F1E3A8FAC7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300588"/>
              </p:ext>
            </p:extLst>
          </p:nvPr>
        </p:nvGraphicFramePr>
        <p:xfrm>
          <a:off x="144463" y="798513"/>
          <a:ext cx="8853486" cy="3505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26743">
                  <a:extLst>
                    <a:ext uri="{9D8B030D-6E8A-4147-A177-3AD203B41FA5}">
                      <a16:colId xmlns:a16="http://schemas.microsoft.com/office/drawing/2014/main" val="3270854437"/>
                    </a:ext>
                  </a:extLst>
                </a:gridCol>
                <a:gridCol w="4426743">
                  <a:extLst>
                    <a:ext uri="{9D8B030D-6E8A-4147-A177-3AD203B41FA5}">
                      <a16:colId xmlns:a16="http://schemas.microsoft.com/office/drawing/2014/main" val="1988644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Telecommunications Industry Association/Electronic Industries Association (TIA/EIA)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latência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produtividade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goodput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Interferência eletromagnética (EMI) 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Interferência de radiofrequência (RFI)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Crosstalk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Unshielded Twisted Pair (UTP)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Shielded Twisted Pair (STP)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Cabo coaxial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RJ-45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Cancelamento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TIA/EIA-568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Ethernet Direto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Ethernet crossover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Rollover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Single-Mode Fiber (SMF)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Multimode (MMF)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Straight-tip (ST) Connectors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Conectores SC (Conectores de Assinante)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Conectores Lucent (LC) Simplex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Conectores LC duplex, multimodo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Bluetooth (IEEE 802.15)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WiMAX (IEEE 802.16)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Zigbee (IEEE 802.15.4)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rgbClr val="000000"/>
                          </a:solidFill>
                        </a:rPr>
                        <a:t>Access point sem fio (AP)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79670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71745509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/>
            <a:r>
              <a:rPr lang="pt-BR"/>
              <a:t>Packet Tracer - Atividades do Modo Físico</a:t>
            </a:r>
          </a:p>
        </p:txBody>
      </p:sp>
      <p:sp>
        <p:nvSpPr>
          <p:cNvPr id="4" name="Rectangle 34">
            <a:extLst>
              <a:ext uri="{FF2B5EF4-FFF2-40B4-BE49-F238E27FC236}">
                <a16:creationId xmlns:a16="http://schemas.microsoft.com/office/drawing/2014/main" id="{08FDDB5E-A0F2-A445-A3E2-506D15157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715" y="982690"/>
            <a:ext cx="8878570" cy="3643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0" indent="-169863" algn="l" defTabSz="68421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ts val="600"/>
              </a:spcAft>
              <a:buClr>
                <a:srgbClr val="58585B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5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Estas atividades são concluídas usando o Packet Tracer no Modo Físico. </a:t>
            </a:r>
          </a:p>
          <a:p>
            <a:pPr marL="169863" marR="0" lvl="0" indent="-169863" algn="l" defTabSz="68421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ts val="600"/>
              </a:spcAft>
              <a:buClr>
                <a:srgbClr val="58585B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5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Eles são projetados para emular os laboratórios correspondentes. </a:t>
            </a:r>
          </a:p>
          <a:p>
            <a:pPr marL="169863" marR="0" lvl="0" indent="-169863" algn="l" defTabSz="68421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ts val="600"/>
              </a:spcAft>
              <a:buClr>
                <a:srgbClr val="58585B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5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Eles podem ser usados em vez do laboratório quando o acesso ao equipamento físico não é possível. </a:t>
            </a:r>
          </a:p>
          <a:p>
            <a:pPr marL="169863" marR="0" lvl="0" indent="-169863" algn="l" defTabSz="68421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ts val="600"/>
              </a:spcAft>
              <a:buClr>
                <a:srgbClr val="58585B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5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As atividades do modo físico do Packet Tracer podem não ter tanta andaimes quanto as atividades do PT que imediatamente os precedem.</a:t>
            </a:r>
          </a:p>
          <a:p>
            <a:pPr marL="0" marR="0" lvl="0" indent="0" algn="l" defTabSz="68421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ts val="600"/>
              </a:spcAft>
              <a:buClr>
                <a:srgbClr val="58585B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  <a:p>
            <a:pPr marL="169863" marR="0" lvl="0" indent="-169863" algn="l" defTabSz="68421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ts val="600"/>
              </a:spcAft>
              <a:buClr>
                <a:srgbClr val="58585B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886678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/>
            <a:r>
              <a:rPr lang="pt-BR"/>
              <a:t>Módulo 4: Atividades</a:t>
            </a:r>
          </a:p>
        </p:txBody>
      </p:sp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695135" cy="348414"/>
          </a:xfrm>
        </p:spPr>
        <p:txBody>
          <a:bodyPr/>
          <a:lstStyle/>
          <a:p>
            <a:pPr marL="0" indent="0" rtl="0">
              <a:spcBef>
                <a:spcPct val="30000"/>
              </a:spcBef>
              <a:buNone/>
            </a:pPr>
            <a:r>
              <a:rPr lang="pt-BR"/>
              <a:t>Quais atividades estão associadas a este módulo?</a:t>
            </a: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6844236"/>
              </p:ext>
            </p:extLst>
          </p:nvPr>
        </p:nvGraphicFramePr>
        <p:xfrm>
          <a:off x="455999" y="1147358"/>
          <a:ext cx="8229418" cy="3107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434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/>
                        <a:t>Nº da página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/>
                        <a:t>Tipo de atividade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200"/>
                        <a:t>Nome da atividade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200"/>
                        <a:t>Opcional?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pt-BR" sz="1100"/>
                        <a:t>4.1.3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/>
                        <a:t>Verifique seu entendimento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100"/>
                        <a:t>Propósito da camada física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100"/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pt-BR" sz="1100"/>
                        <a:t>4.2.7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/>
                        <a:t>Verifique seu entendimento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100"/>
                        <a:t>Características da camada física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100"/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pt-BR" sz="1100"/>
                        <a:t>4.3.6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/>
                        <a:t>Verifique seu entendimento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/>
                        <a:t>Cabeamento de cobre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u="none" strike="noStrike" kern="1200" cap="none" spc="0" normalizeH="0" baseline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pt-BR" sz="1100"/>
                        <a:t>4.4.4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/>
                        <a:t>Atividade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/>
                        <a:t>Pinagem dos Cabos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u="none" strike="noStrike" kern="1200" cap="none" spc="0" normalizeH="0" baseline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Recomendada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82900979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pt-BR" sz="1100"/>
                        <a:t>4.5.7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/>
                        <a:t>Verifique seu entendimento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/>
                        <a:t>Cabeamento de fibra óptica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u="none" strike="noStrike" kern="1200" cap="none" spc="0" normalizeH="0" baseline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22544737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pt-BR" sz="1100"/>
                        <a:t>4.6.4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/>
                        <a:t>Verifique seu entendimento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/>
                        <a:t>Mídia Sem Fio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u="none" strike="noStrike" kern="1200" cap="none" spc="0" normalizeH="0" baseline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01172460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pt-BR" sz="1100"/>
                        <a:t>4.6.5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/>
                        <a:t>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/>
                        <a:t>Conecte uma LAN Com Fio e Sem Fio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u="none" strike="noStrike" kern="1200" cap="none" spc="0" normalizeH="0" baseline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2206681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pt-BR" sz="1100"/>
                        <a:t>4.6.6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/>
                        <a:t>Laboratório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/>
                        <a:t>Exibição de Informações da Placa de Rede Com e Sem Fio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u="none" strike="noStrike" kern="1200" cap="none" spc="0" normalizeH="0" baseline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060686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4527372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/>
            <a:r>
              <a:rPr lang="pt-BR"/>
              <a:t>Módulo 4: Atividades (Cont.)</a:t>
            </a:r>
          </a:p>
        </p:txBody>
      </p:sp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8769026" cy="281711"/>
          </a:xfrm>
        </p:spPr>
        <p:txBody>
          <a:bodyPr/>
          <a:lstStyle/>
          <a:p>
            <a:pPr marL="0" indent="0" rtl="0">
              <a:spcBef>
                <a:spcPct val="30000"/>
              </a:spcBef>
              <a:buNone/>
            </a:pPr>
            <a:r>
              <a:rPr lang="pt-BR"/>
              <a:t>Quais atividades estão associadas a este módulo?</a:t>
            </a: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294228"/>
              </p:ext>
            </p:extLst>
          </p:nvPr>
        </p:nvGraphicFramePr>
        <p:xfrm>
          <a:off x="455999" y="1147358"/>
          <a:ext cx="8229418" cy="1406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434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/>
                        <a:t>Nº da página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/>
                        <a:t>Tipo de atividade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200"/>
                        <a:t>Nome da atividade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200"/>
                        <a:t>Opcional?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solidFill>
                            <a:srgbClr val="000000"/>
                          </a:solidFill>
                        </a:rPr>
                        <a:t>4.7.1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>
                          <a:solidFill>
                            <a:srgbClr val="000000"/>
                          </a:solidFill>
                        </a:rPr>
                        <a:t>Packet Tracer - Modo Físico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>
                          <a:solidFill>
                            <a:srgbClr val="000000"/>
                          </a:solidFill>
                        </a:rPr>
                        <a:t>Exploração da Camada Física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100">
                          <a:solidFill>
                            <a:srgbClr val="000000"/>
                          </a:solidFill>
                        </a:rPr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63378307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solidFill>
                            <a:srgbClr val="000000"/>
                          </a:solidFill>
                        </a:rPr>
                        <a:t>4.7.2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>
                          <a:solidFill>
                            <a:srgbClr val="000000"/>
                          </a:solidFill>
                        </a:rPr>
                        <a:t>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>
                          <a:solidFill>
                            <a:srgbClr val="000000"/>
                          </a:solidFill>
                        </a:rPr>
                        <a:t>Conecte a Camada Física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100">
                          <a:solidFill>
                            <a:srgbClr val="000000"/>
                          </a:solidFill>
                        </a:rPr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pt-BR" sz="1100">
                          <a:solidFill>
                            <a:srgbClr val="000000"/>
                          </a:solidFill>
                        </a:rPr>
                        <a:t>4.7.4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>
                          <a:solidFill>
                            <a:srgbClr val="000000"/>
                          </a:solidFill>
                        </a:rPr>
                        <a:t>Teste do Módulo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>
                          <a:solidFill>
                            <a:srgbClr val="000000"/>
                          </a:solidFill>
                        </a:rPr>
                        <a:t>Camada física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100">
                          <a:solidFill>
                            <a:srgbClr val="000000"/>
                          </a:solidFill>
                        </a:rPr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7169049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953472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/>
              <a:t>Módulo 4: Práticas recomendadas</a:t>
            </a:r>
          </a:p>
        </p:txBody>
      </p:sp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684644"/>
            <a:ext cx="8853286" cy="4155319"/>
          </a:xfrm>
        </p:spPr>
        <p:txBody>
          <a:bodyPr/>
          <a:lstStyle/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pt-BR" sz="1400"/>
              <a:t>Antes de ensinar o Módulo 4, o instrutor deve:</a:t>
            </a:r>
          </a:p>
          <a:p>
            <a:pPr rtl="0" eaLnBrk="1" hangingPunct="1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1400"/>
              <a:t>Revise as atividades e avaliações para este módulo.</a:t>
            </a:r>
          </a:p>
          <a:p>
            <a:pPr rtl="0" eaLnBrk="1" hangingPunct="1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1400"/>
              <a:t>Tente incluir o máximo de perguntas possível para manter os alunos envolvidos durante a apresentação em sala de aula.</a:t>
            </a:r>
          </a:p>
          <a:p>
            <a:pPr marL="0" indent="0" rtl="0" eaLnBrk="1" hangingPunct="1">
              <a:lnSpc>
                <a:spcPct val="85000"/>
              </a:lnSpc>
              <a:spcBef>
                <a:spcPct val="30000"/>
              </a:spcBef>
              <a:buNone/>
            </a:pPr>
            <a:r>
              <a:rPr lang="pt-BR" sz="1400"/>
              <a:t>Tópico 4.1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lang="pt-BR"/>
              <a:t>Pergunte aos alunos ou faça uma discussão em aula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pt-BR" sz="1400"/>
              <a:t>Que tipo de conexão física eles usam em sua casa ou no trabalho?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pt-BR" sz="1400"/>
              <a:t>Você já notou a variedade de conexões físicas em uso em um ambiente de negócios típico?</a:t>
            </a:r>
          </a:p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pt-BR" sz="1400"/>
              <a:t>Tópico 4.2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lang="pt-BR"/>
              <a:t>Pergunte aos alunos ou faça uma discussão em aula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pt-BR" sz="1400"/>
              <a:t>Você pode pensar em cenários fora da rede onde os padrões físicos são críticos para o sucesso?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pt-BR" sz="1400"/>
              <a:t>Descreva uma ocasião em que você pessoalmente experimentou a diferença entre o rendimento e o goodput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sz="1400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9317603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TE7_Chp1_Example-1" id="{4A20ED44-3835-F149-9AE4-C332C230E09E}" vid="{AFB5BC48-58F8-AD45-912F-AE2AD65EB6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7448</TotalTime>
  <Words>4781</Words>
  <Application>Microsoft Office PowerPoint</Application>
  <PresentationFormat>Apresentação na tela (16:9)</PresentationFormat>
  <Paragraphs>660</Paragraphs>
  <Slides>53</Slides>
  <Notes>51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63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Times New Roman</vt:lpstr>
      <vt:lpstr>Webdings</vt:lpstr>
      <vt:lpstr>Wingdings</vt:lpstr>
      <vt:lpstr>Default Theme</vt:lpstr>
      <vt:lpstr>Módulo 4: Camada Física</vt:lpstr>
      <vt:lpstr>Materiais do instrutor - Guia de planejamento do módulo 4</vt:lpstr>
      <vt:lpstr>O que esperar neste módulo</vt:lpstr>
      <vt:lpstr>O que esperar neste módulo (Cont.)</vt:lpstr>
      <vt:lpstr>Verifique seu entendimento</vt:lpstr>
      <vt:lpstr>Packet Tracer - Atividades do Modo Físico</vt:lpstr>
      <vt:lpstr>Módulo 4: Atividades</vt:lpstr>
      <vt:lpstr>Módulo 4: Atividades (Cont.)</vt:lpstr>
      <vt:lpstr>Módulo 4: Práticas recomendadas</vt:lpstr>
      <vt:lpstr>Módulo 4: Melhores Práticas (cont.)</vt:lpstr>
      <vt:lpstr>Módulo 4: Camada Física</vt:lpstr>
      <vt:lpstr>Objetivos do módulo</vt:lpstr>
      <vt:lpstr>4.1 – Propósito da camada física</vt:lpstr>
      <vt:lpstr>Objetivo de camada física  A conexão física</vt:lpstr>
      <vt:lpstr>Objetivo de camada física  A camada física</vt:lpstr>
      <vt:lpstr>4.2 Características da camada física</vt:lpstr>
      <vt:lpstr>Características da camada física Protocolos de camada física </vt:lpstr>
      <vt:lpstr>Características da camada física Protocolos de camada física </vt:lpstr>
      <vt:lpstr>Características da camada física Codificação</vt:lpstr>
      <vt:lpstr>Características da camada física Sinalização</vt:lpstr>
      <vt:lpstr> Características da camada física Largura de banda</vt:lpstr>
      <vt:lpstr>Características da camada física  Terminologia de largura de banda</vt:lpstr>
      <vt:lpstr>4.3 Cabeamento de cobre</vt:lpstr>
      <vt:lpstr>Cabeamento de cobre  Características dos meios físicos em cobre</vt:lpstr>
      <vt:lpstr>Cabeamento de cobre  Tipos de cabeamento de cobre</vt:lpstr>
      <vt:lpstr>Cabeamento de Cobre  Par trançado não blindado (UTP)</vt:lpstr>
      <vt:lpstr>Cabeamento de cobre  Cabo de par trançado blindado (STP)</vt:lpstr>
      <vt:lpstr>Cabeamento de cobre  Cabo coaxial</vt:lpstr>
      <vt:lpstr>4.4 - Cabeamento UTP</vt:lpstr>
      <vt:lpstr>Cabeamento UTP  Propriedades de cabeamento UTP</vt:lpstr>
      <vt:lpstr>Cabeamento UTP  Padrões e conectores de cabeamento UTP</vt:lpstr>
      <vt:lpstr>Cabeamento UTP  Padrões e conectores de cabeamento UTP</vt:lpstr>
      <vt:lpstr>Cabeamento UTP decabos UTPdireto e cruzado </vt:lpstr>
      <vt:lpstr>4.5 Cabeamento de fibra óptica</vt:lpstr>
      <vt:lpstr>Cabeamento Fibra óprica  Propriedades do Cabeamento de Fibra Óptica</vt:lpstr>
      <vt:lpstr>Cabeamento de fibra óptica  Tipos de meio físico de fibra</vt:lpstr>
      <vt:lpstr>Cabeamento de fibra óptica Uso de cabeamento de fibra óptica</vt:lpstr>
      <vt:lpstr>Cabeamento de fibra óptica  Conectores de fibra óptica</vt:lpstr>
      <vt:lpstr>Cabo de remendo de fibraóptica de cabeamento</vt:lpstr>
      <vt:lpstr>Cabeamento de fibra ótica  Fibra versus cobre</vt:lpstr>
      <vt:lpstr>4.6 - Mídia Sem Fio</vt:lpstr>
      <vt:lpstr>Meio físico sem fio  Propriedades do meio físico sem fio</vt:lpstr>
      <vt:lpstr>Meio físico sem fio  Tipos de meio físico sem fio</vt:lpstr>
      <vt:lpstr>Meio físico sem fio  LAN sem fio</vt:lpstr>
      <vt:lpstr>Meio físico sem fio  Packet Tracer - Conexão de uma LAN com e sem fio</vt:lpstr>
      <vt:lpstr>Meio físico sem fio  Laboratório – Exibição de informações de NIC com e sem fio</vt:lpstr>
      <vt:lpstr>4.7 - Módulo Prática e Quiz</vt:lpstr>
      <vt:lpstr>Módulo Prática e Quiz Packet Tracer — Exploração de Camada Física — Modo Físico </vt:lpstr>
      <vt:lpstr>Módulo Prática e Quiz Packet Tracer - Conecte a camada física</vt:lpstr>
      <vt:lpstr>Módulo Prática e Quiz O que aprendi neste módulo?</vt:lpstr>
      <vt:lpstr>Módulo Prática e Quiz O que eu aprendi neste módulo (Cont.)?</vt:lpstr>
      <vt:lpstr>Módulo 4: Camada Física Novos Termos e Comandos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Basic Switch and End Device Configuration</dc:title>
  <dc:creator>Stephanie Harvey</dc:creator>
  <cp:lastModifiedBy>ISMAEL MOURA PAREDE</cp:lastModifiedBy>
  <cp:revision>220</cp:revision>
  <dcterms:created xsi:type="dcterms:W3CDTF">2019-10-18T06:21:22Z</dcterms:created>
  <dcterms:modified xsi:type="dcterms:W3CDTF">2025-03-22T00:00:34Z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